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7"/>
  </p:notesMasterIdLst>
  <p:sldIdLst>
    <p:sldId id="256" r:id="rId2"/>
    <p:sldId id="257" r:id="rId3"/>
    <p:sldId id="260" r:id="rId4"/>
    <p:sldId id="261" r:id="rId5"/>
    <p:sldId id="293" r:id="rId6"/>
    <p:sldId id="295" r:id="rId7"/>
    <p:sldId id="262" r:id="rId8"/>
    <p:sldId id="294" r:id="rId9"/>
    <p:sldId id="263" r:id="rId10"/>
    <p:sldId id="264" r:id="rId11"/>
    <p:sldId id="265" r:id="rId12"/>
    <p:sldId id="266" r:id="rId13"/>
    <p:sldId id="267" r:id="rId14"/>
    <p:sldId id="268" r:id="rId15"/>
    <p:sldId id="269" r:id="rId16"/>
    <p:sldId id="297" r:id="rId17"/>
    <p:sldId id="270" r:id="rId18"/>
    <p:sldId id="271" r:id="rId19"/>
    <p:sldId id="272" r:id="rId20"/>
    <p:sldId id="298" r:id="rId21"/>
    <p:sldId id="273" r:id="rId22"/>
    <p:sldId id="274" r:id="rId23"/>
    <p:sldId id="296" r:id="rId24"/>
    <p:sldId id="275" r:id="rId25"/>
    <p:sldId id="299" r:id="rId26"/>
    <p:sldId id="276" r:id="rId27"/>
    <p:sldId id="277" r:id="rId28"/>
    <p:sldId id="278" r:id="rId29"/>
    <p:sldId id="279" r:id="rId30"/>
    <p:sldId id="280" r:id="rId31"/>
    <p:sldId id="281" r:id="rId32"/>
    <p:sldId id="300" r:id="rId33"/>
    <p:sldId id="282" r:id="rId34"/>
    <p:sldId id="283" r:id="rId35"/>
    <p:sldId id="301" r:id="rId36"/>
    <p:sldId id="284" r:id="rId37"/>
    <p:sldId id="285" r:id="rId38"/>
    <p:sldId id="286" r:id="rId39"/>
    <p:sldId id="287" r:id="rId40"/>
    <p:sldId id="258" r:id="rId41"/>
    <p:sldId id="288" r:id="rId42"/>
    <p:sldId id="289" r:id="rId43"/>
    <p:sldId id="290" r:id="rId44"/>
    <p:sldId id="291" r:id="rId45"/>
    <p:sldId id="292" r:id="rId46"/>
  </p:sldIdLst>
  <p:sldSz cx="12192000" cy="6858000"/>
  <p:notesSz cx="6858000" cy="9144000"/>
  <p:embeddedFontLst>
    <p:embeddedFont>
      <p:font typeface="Avenir" panose="02000503020000020003" pitchFamily="2" charset="0"/>
      <p:regular r:id="rId48"/>
      <p:italic r:id="rId49"/>
    </p:embeddedFont>
    <p:embeddedFont>
      <p:font typeface="Avenir Book" panose="02000503020000020003" pitchFamily="2" charset="0"/>
      <p:regular r:id="rId50"/>
      <p:italic r:id="rId51"/>
    </p:embeddedFont>
    <p:embeddedFont>
      <p:font typeface="Helvetica Neue" panose="02000503000000020004" pitchFamily="2" charset="0"/>
      <p:regular r:id="rId52"/>
      <p:bold r:id="rId53"/>
      <p:italic r:id="rId54"/>
      <p:boldItalic r:id="rId55"/>
    </p:embeddedFont>
    <p:embeddedFont>
      <p:font typeface="Open Sans" panose="020B0606030504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iYNRUnG7fpDq74gfk/+0vMYHDqQ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CDD7"/>
    <a:srgbClr val="02709C"/>
    <a:srgbClr val="77CDD7"/>
    <a:srgbClr val="767171"/>
    <a:srgbClr val="FFC000"/>
    <a:srgbClr val="F7F2FE"/>
    <a:srgbClr val="F5FAFD"/>
    <a:srgbClr val="E0FBFE"/>
    <a:srgbClr val="0075A2"/>
    <a:srgbClr val="FCD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18"/>
    <p:restoredTop sz="94681"/>
  </p:normalViewPr>
  <p:slideViewPr>
    <p:cSldViewPr snapToGrid="0">
      <p:cViewPr>
        <p:scale>
          <a:sx n="100" d="100"/>
          <a:sy n="100" d="100"/>
        </p:scale>
        <p:origin x="536"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CH"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CH"/>
              <a:t>Same page – overview of the diversity</a:t>
            </a: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CH"/>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02122"/>
              </a:buClr>
              <a:buSzPts val="1200"/>
              <a:buFont typeface="Arial"/>
              <a:buNone/>
            </a:pPr>
            <a:r>
              <a:rPr lang="de-CH" b="0" i="0">
                <a:solidFill>
                  <a:srgbClr val="202122"/>
                </a:solidFill>
                <a:highlight>
                  <a:srgbClr val="FFFFFF"/>
                </a:highlight>
                <a:latin typeface="Arial"/>
                <a:ea typeface="Arial"/>
                <a:cs typeface="Arial"/>
                <a:sym typeface="Arial"/>
              </a:rPr>
              <a:t>Retroviral RT has three sequential biochemical activities: RNA-dependent DNA polymerase activity, ribonuclease H (RNase H), and DNA-dependent DNA polymerase activity.</a:t>
            </a:r>
            <a:endParaRPr b="0" i="0">
              <a:solidFill>
                <a:srgbClr val="202122"/>
              </a:solidFill>
              <a:highlight>
                <a:srgbClr val="FFFFFF"/>
              </a:highlight>
              <a:latin typeface="Arial"/>
              <a:ea typeface="Arial"/>
              <a:cs typeface="Arial"/>
              <a:sym typeface="Arial"/>
            </a:endParaRPr>
          </a:p>
        </p:txBody>
      </p:sp>
      <p:sp>
        <p:nvSpPr>
          <p:cNvPr id="386" name="Google Shape;38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CH"/>
              <a:t>19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CH" b="0" i="1">
                <a:solidFill>
                  <a:srgbClr val="262626"/>
                </a:solidFill>
                <a:highlight>
                  <a:srgbClr val="F6F6F6"/>
                </a:highlight>
                <a:latin typeface="Open Sans"/>
                <a:ea typeface="Open Sans"/>
                <a:cs typeface="Open Sans"/>
                <a:sym typeface="Open Sans"/>
              </a:rPr>
              <a:t>Polintons</a:t>
            </a:r>
            <a:r>
              <a:rPr lang="de-CH" b="0" i="0">
                <a:solidFill>
                  <a:srgbClr val="262626"/>
                </a:solidFill>
                <a:highlight>
                  <a:srgbClr val="F6F6F6"/>
                </a:highlight>
                <a:latin typeface="Open Sans"/>
                <a:ea typeface="Open Sans"/>
                <a:cs typeface="Open Sans"/>
                <a:sym typeface="Open Sans"/>
              </a:rPr>
              <a:t> have evolved from a linear plasmid that acquired a retroviral integrase at least 1 billion years ago</a:t>
            </a:r>
            <a:endParaRPr/>
          </a:p>
        </p:txBody>
      </p:sp>
      <p:sp>
        <p:nvSpPr>
          <p:cNvPr id="483" name="Google Shape;48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CH"/>
              <a:t>28</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CH" b="0" i="1">
                <a:solidFill>
                  <a:srgbClr val="262626"/>
                </a:solidFill>
                <a:highlight>
                  <a:srgbClr val="F6F6F6"/>
                </a:highlight>
                <a:latin typeface="Open Sans"/>
                <a:ea typeface="Open Sans"/>
                <a:cs typeface="Open Sans"/>
                <a:sym typeface="Open Sans"/>
              </a:rPr>
              <a:t>Polintons</a:t>
            </a:r>
            <a:r>
              <a:rPr lang="de-CH" b="0" i="0">
                <a:solidFill>
                  <a:srgbClr val="262626"/>
                </a:solidFill>
                <a:highlight>
                  <a:srgbClr val="F6F6F6"/>
                </a:highlight>
                <a:latin typeface="Open Sans"/>
                <a:ea typeface="Open Sans"/>
                <a:cs typeface="Open Sans"/>
                <a:sym typeface="Open Sans"/>
              </a:rPr>
              <a:t> have evolved from a linear plasmid that acquired a retroviral integrase at least 1 billion years ago</a:t>
            </a:r>
            <a:endParaRPr/>
          </a:p>
        </p:txBody>
      </p:sp>
      <p:sp>
        <p:nvSpPr>
          <p:cNvPr id="491" name="Google Shape;49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CH"/>
              <a:t>29</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b="0" i="0" u="none" strike="noStrike" cap="none" dirty="0">
                <a:solidFill>
                  <a:schemeClr val="dk1"/>
                </a:solidFill>
                <a:effectLst/>
                <a:latin typeface="Calibri"/>
                <a:ea typeface="Calibri"/>
                <a:cs typeface="Calibri"/>
                <a:sym typeface="Calibri"/>
              </a:rPr>
              <a:t>The prokaryotic clustered regularly interspaced short palindromic repeat–CRISPR-associated protein (CRISPR–Cas) locus consists of </a:t>
            </a:r>
            <a:r>
              <a:rPr lang="en-GB" sz="1200" b="0" i="1" u="none" strike="noStrike" cap="none" dirty="0" err="1">
                <a:solidFill>
                  <a:schemeClr val="dk1"/>
                </a:solidFill>
                <a:effectLst/>
                <a:latin typeface="Calibri"/>
                <a:ea typeface="Calibri"/>
                <a:cs typeface="Calibri"/>
                <a:sym typeface="Calibri"/>
              </a:rPr>
              <a:t>cas</a:t>
            </a:r>
            <a:r>
              <a:rPr lang="en-GB" sz="1200" b="0" i="0" u="none" strike="noStrike" cap="none" dirty="0">
                <a:solidFill>
                  <a:schemeClr val="dk1"/>
                </a:solidFill>
                <a:effectLst/>
                <a:latin typeface="Calibri"/>
                <a:ea typeface="Calibri"/>
                <a:cs typeface="Calibri"/>
                <a:sym typeface="Calibri"/>
              </a:rPr>
              <a:t> genes (blue arrows) that encode different Cas proteins, and CRISPR arrays composed of variable spacers (coloured hexagons) interspersed with direct repeats (red triangles). The leader sequence (grey rectangle) contains a promoter for the transcription of the CRISPR array and marks the end where new spacers are incorporated. Three stages of CRISPR–Cas immunity are depicted. During the adaptation stage, a Cas1–Cas2 </a:t>
            </a:r>
            <a:r>
              <a:rPr lang="en-GB" sz="1200" b="0" i="0" u="none" strike="noStrike" cap="none" dirty="0" err="1">
                <a:solidFill>
                  <a:schemeClr val="dk1"/>
                </a:solidFill>
                <a:effectLst/>
                <a:latin typeface="Calibri"/>
                <a:ea typeface="Calibri"/>
                <a:cs typeface="Calibri"/>
                <a:sym typeface="Calibri"/>
              </a:rPr>
              <a:t>heterohexamer</a:t>
            </a:r>
            <a:r>
              <a:rPr lang="en-GB" sz="1200" b="0" i="0" u="none" strike="noStrike" cap="none" dirty="0">
                <a:solidFill>
                  <a:schemeClr val="dk1"/>
                </a:solidFill>
                <a:effectLst/>
                <a:latin typeface="Calibri"/>
                <a:ea typeface="Calibri"/>
                <a:cs typeface="Calibri"/>
                <a:sym typeface="Calibri"/>
              </a:rPr>
              <a:t> uptakes a protospacer from the invading plasmid or viral DNA (green) and incorporates it at the leader-proximal end of the CRISPR array. During the expression stage, the CRISPR array is transcribed, and the transcript is processed into small CRISPR RNAs (crRNAs) by different Cas nucleases in a CRISPR–Cas type-dependent manner. During the interference stage, crRNAs act as guides for the cleavage of invading viral or plasmid DNA or RNA that contains regions complementary to the crRNA.</a:t>
            </a:r>
            <a:endParaRPr dirty="0"/>
          </a:p>
        </p:txBody>
      </p:sp>
      <p:sp>
        <p:nvSpPr>
          <p:cNvPr id="499" name="Google Shape;49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5899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8" name="Google Shape;61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CH"/>
              <a:t>41</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6" name="Google Shape;70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7" name="Google Shape;797;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CH"/>
              <a:t>43</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5" name="Google Shape;89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4" name="Google Shape;99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4" name="Google Shape;14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CH" sz="1800" b="0" i="0" u="none" strike="noStrike">
                <a:solidFill>
                  <a:srgbClr val="000000"/>
                </a:solidFill>
                <a:latin typeface="Arial"/>
                <a:ea typeface="Arial"/>
                <a:cs typeface="Arial"/>
                <a:sym typeface="Arial"/>
              </a:rPr>
              <a:t>L1 integrates into genomic DNA by target-site primed reverse</a:t>
            </a:r>
            <a:endParaRPr/>
          </a:p>
          <a:p>
            <a:pPr marL="0" lvl="0" indent="0" algn="l" rtl="0">
              <a:spcBef>
                <a:spcPts val="0"/>
              </a:spcBef>
              <a:spcAft>
                <a:spcPts val="0"/>
              </a:spcAft>
              <a:buNone/>
            </a:pPr>
            <a:r>
              <a:rPr lang="de-CH" sz="1800" b="0" i="0" u="none" strike="noStrike">
                <a:solidFill>
                  <a:srgbClr val="000000"/>
                </a:solidFill>
                <a:latin typeface="Arial"/>
                <a:ea typeface="Arial"/>
                <a:cs typeface="Arial"/>
                <a:sym typeface="Arial"/>
              </a:rPr>
              <a:t>transcription (TPRT) (</a:t>
            </a:r>
            <a:r>
              <a:rPr lang="de-CH" sz="1800" b="0" i="0" u="none" strike="noStrike">
                <a:solidFill>
                  <a:srgbClr val="2197D2"/>
                </a:solidFill>
                <a:latin typeface="Arial"/>
                <a:ea typeface="Arial"/>
                <a:cs typeface="Arial"/>
                <a:sym typeface="Arial"/>
              </a:rPr>
              <a:t>Feng et al., 1996; Luan et al., 1993</a:t>
            </a:r>
            <a:r>
              <a:rPr lang="de-CH" sz="1800" b="0" i="0" u="none" strike="noStrike">
                <a:solidFill>
                  <a:srgbClr val="000000"/>
                </a:solidFill>
                <a:latin typeface="Arial"/>
                <a:ea typeface="Arial"/>
                <a:cs typeface="Arial"/>
                <a:sym typeface="Arial"/>
              </a:rPr>
              <a:t>).</a:t>
            </a:r>
            <a:endParaRPr/>
          </a:p>
          <a:p>
            <a:pPr marL="0" lvl="0" indent="0" algn="l" rtl="0">
              <a:spcBef>
                <a:spcPts val="0"/>
              </a:spcBef>
              <a:spcAft>
                <a:spcPts val="0"/>
              </a:spcAft>
              <a:buNone/>
            </a:pPr>
            <a:r>
              <a:rPr lang="de-CH" sz="1800" b="0" i="0" u="none" strike="noStrike">
                <a:solidFill>
                  <a:srgbClr val="000000"/>
                </a:solidFill>
                <a:latin typeface="Arial"/>
                <a:ea typeface="Arial"/>
                <a:cs typeface="Arial"/>
                <a:sym typeface="Arial"/>
              </a:rPr>
              <a:t>An apurinic/apyrimidinic endonuclease (APE)-like domain at</a:t>
            </a:r>
            <a:endParaRPr/>
          </a:p>
          <a:p>
            <a:pPr marL="0" lvl="0" indent="0" algn="l" rtl="0">
              <a:spcBef>
                <a:spcPts val="0"/>
              </a:spcBef>
              <a:spcAft>
                <a:spcPts val="0"/>
              </a:spcAft>
              <a:buNone/>
            </a:pPr>
            <a:r>
              <a:rPr lang="de-CH" sz="1800" b="0" i="0" u="none" strike="noStrike">
                <a:solidFill>
                  <a:srgbClr val="000000"/>
                </a:solidFill>
                <a:latin typeface="Arial"/>
                <a:ea typeface="Arial"/>
                <a:cs typeface="Arial"/>
                <a:sym typeface="Arial"/>
              </a:rPr>
              <a:t>the ORF2p amino terminus (L1 EN) cleaves the degenerate</a:t>
            </a:r>
            <a:endParaRPr/>
          </a:p>
          <a:p>
            <a:pPr marL="0" lvl="0" indent="0" algn="l" rtl="0">
              <a:spcBef>
                <a:spcPts val="0"/>
              </a:spcBef>
              <a:spcAft>
                <a:spcPts val="0"/>
              </a:spcAft>
              <a:buNone/>
            </a:pPr>
            <a:r>
              <a:rPr lang="de-CH" sz="1800" b="0" i="0" u="none" strike="noStrike">
                <a:solidFill>
                  <a:srgbClr val="000000"/>
                </a:solidFill>
                <a:latin typeface="Arial"/>
                <a:ea typeface="Arial"/>
                <a:cs typeface="Arial"/>
                <a:sym typeface="Arial"/>
              </a:rPr>
              <a:t>consensus sequence 5’-TTTT/AA-3’ to expose a 3’-OH group</a:t>
            </a:r>
            <a:endParaRPr/>
          </a:p>
          <a:p>
            <a:pPr marL="0" lvl="0" indent="0" algn="l" rtl="0">
              <a:spcBef>
                <a:spcPts val="0"/>
              </a:spcBef>
              <a:spcAft>
                <a:spcPts val="0"/>
              </a:spcAft>
              <a:buNone/>
            </a:pPr>
            <a:r>
              <a:rPr lang="de-CH" sz="1800" b="0" i="0" u="none" strike="noStrike">
                <a:solidFill>
                  <a:srgbClr val="000000"/>
                </a:solidFill>
                <a:latin typeface="Arial"/>
                <a:ea typeface="Arial"/>
                <a:cs typeface="Arial"/>
                <a:sym typeface="Arial"/>
              </a:rPr>
              <a:t>(</a:t>
            </a:r>
            <a:r>
              <a:rPr lang="de-CH" sz="1800" b="0" i="0" u="none" strike="noStrike">
                <a:solidFill>
                  <a:srgbClr val="2197D2"/>
                </a:solidFill>
                <a:latin typeface="Arial"/>
                <a:ea typeface="Arial"/>
                <a:cs typeface="Arial"/>
                <a:sym typeface="Arial"/>
              </a:rPr>
              <a:t>Feng et al., 1996; Jurka, 1997</a:t>
            </a:r>
            <a:r>
              <a:rPr lang="de-CH" sz="1800" b="0" i="0" u="none" strike="noStrike">
                <a:solidFill>
                  <a:srgbClr val="000000"/>
                </a:solidFill>
                <a:latin typeface="Arial"/>
                <a:ea typeface="Arial"/>
                <a:cs typeface="Arial"/>
                <a:sym typeface="Arial"/>
              </a:rPr>
              <a:t>). Annealing between a short</a:t>
            </a:r>
            <a:endParaRPr/>
          </a:p>
          <a:p>
            <a:pPr marL="0" lvl="0" indent="0" algn="l" rtl="0">
              <a:spcBef>
                <a:spcPts val="0"/>
              </a:spcBef>
              <a:spcAft>
                <a:spcPts val="0"/>
              </a:spcAft>
              <a:buNone/>
            </a:pPr>
            <a:r>
              <a:rPr lang="de-CH" sz="1800" b="0" i="0" u="none" strike="noStrike">
                <a:solidFill>
                  <a:srgbClr val="000000"/>
                </a:solidFill>
                <a:latin typeface="Arial"/>
                <a:ea typeface="Arial"/>
                <a:cs typeface="Arial"/>
                <a:sym typeface="Arial"/>
              </a:rPr>
              <a:t>stretch of genomic thymidine bases and the 3’ L1 poly(A) tract</a:t>
            </a:r>
            <a:endParaRPr/>
          </a:p>
          <a:p>
            <a:pPr marL="0" lvl="0" indent="0" algn="l" rtl="0">
              <a:spcBef>
                <a:spcPts val="0"/>
              </a:spcBef>
              <a:spcAft>
                <a:spcPts val="0"/>
              </a:spcAft>
              <a:buNone/>
            </a:pPr>
            <a:r>
              <a:rPr lang="de-CH" sz="1800" b="0" i="0" u="none" strike="noStrike">
                <a:solidFill>
                  <a:srgbClr val="000000"/>
                </a:solidFill>
                <a:latin typeface="Arial"/>
                <a:ea typeface="Arial"/>
                <a:cs typeface="Arial"/>
                <a:sym typeface="Arial"/>
              </a:rPr>
              <a:t>establishes a primer/template structure that is used by the L1</a:t>
            </a:r>
            <a:endParaRPr/>
          </a:p>
          <a:p>
            <a:pPr marL="0" lvl="0" indent="0" algn="l" rtl="0">
              <a:spcBef>
                <a:spcPts val="0"/>
              </a:spcBef>
              <a:spcAft>
                <a:spcPts val="0"/>
              </a:spcAft>
              <a:buNone/>
            </a:pPr>
            <a:r>
              <a:rPr lang="de-CH" sz="1800" b="0" i="0" u="none" strike="noStrike">
                <a:solidFill>
                  <a:srgbClr val="000000"/>
                </a:solidFill>
                <a:latin typeface="Arial"/>
                <a:ea typeface="Arial"/>
                <a:cs typeface="Arial"/>
                <a:sym typeface="Arial"/>
              </a:rPr>
              <a:t>reverse transcriptase (RT) to generate (-) strand L1 cDNA (</a:t>
            </a:r>
            <a:r>
              <a:rPr lang="de-CH" sz="1800" b="0" i="0" u="none" strike="noStrike">
                <a:solidFill>
                  <a:srgbClr val="2197D2"/>
                </a:solidFill>
                <a:latin typeface="Arial"/>
                <a:ea typeface="Arial"/>
                <a:cs typeface="Arial"/>
                <a:sym typeface="Arial"/>
              </a:rPr>
              <a:t>Kulpa</a:t>
            </a:r>
            <a:endParaRPr sz="1800" b="0" i="0" u="none" strike="noStrike">
              <a:solidFill>
                <a:srgbClr val="2197D2"/>
              </a:solidFill>
              <a:latin typeface="Arial"/>
              <a:ea typeface="Arial"/>
              <a:cs typeface="Arial"/>
              <a:sym typeface="Arial"/>
            </a:endParaRPr>
          </a:p>
          <a:p>
            <a:pPr marL="0" lvl="0" indent="0" algn="l" rtl="0">
              <a:spcBef>
                <a:spcPts val="0"/>
              </a:spcBef>
              <a:spcAft>
                <a:spcPts val="0"/>
              </a:spcAft>
              <a:buNone/>
            </a:pPr>
            <a:r>
              <a:rPr lang="de-CH" sz="1800" b="0" i="0" u="none" strike="noStrike">
                <a:solidFill>
                  <a:srgbClr val="2197D2"/>
                </a:solidFill>
                <a:latin typeface="Arial"/>
                <a:ea typeface="Arial"/>
                <a:cs typeface="Arial"/>
                <a:sym typeface="Arial"/>
              </a:rPr>
              <a:t>and Moran, 2006; Monot et al., 2013</a:t>
            </a:r>
            <a:r>
              <a:rPr lang="de-CH" sz="1800" b="0" i="0" u="none" strike="noStrike">
                <a:solidFill>
                  <a:srgbClr val="000000"/>
                </a:solidFill>
                <a:latin typeface="Arial"/>
                <a:ea typeface="Arial"/>
                <a:cs typeface="Arial"/>
                <a:sym typeface="Arial"/>
              </a:rPr>
              <a:t>). Subsequent steps likely</a:t>
            </a:r>
            <a:endParaRPr/>
          </a:p>
          <a:p>
            <a:pPr marL="0" lvl="0" indent="0" algn="l" rtl="0">
              <a:spcBef>
                <a:spcPts val="0"/>
              </a:spcBef>
              <a:spcAft>
                <a:spcPts val="0"/>
              </a:spcAft>
              <a:buNone/>
            </a:pPr>
            <a:r>
              <a:rPr lang="de-CH" sz="1800" b="0" i="0" u="none" strike="noStrike">
                <a:solidFill>
                  <a:srgbClr val="000000"/>
                </a:solidFill>
                <a:latin typeface="Arial"/>
                <a:ea typeface="Arial"/>
                <a:cs typeface="Arial"/>
                <a:sym typeface="Arial"/>
              </a:rPr>
              <a:t>require L1 and host protein activities (</a:t>
            </a:r>
            <a:r>
              <a:rPr lang="de-CH" sz="1800" b="0" i="0" u="none" strike="noStrike">
                <a:solidFill>
                  <a:srgbClr val="2197D2"/>
                </a:solidFill>
                <a:latin typeface="Arial"/>
                <a:ea typeface="Arial"/>
                <a:cs typeface="Arial"/>
                <a:sym typeface="Arial"/>
              </a:rPr>
              <a:t>Liu et al., 2018; Richardson</a:t>
            </a:r>
            <a:endParaRPr/>
          </a:p>
          <a:p>
            <a:pPr marL="0" lvl="0" indent="0" algn="l" rtl="0">
              <a:spcBef>
                <a:spcPts val="0"/>
              </a:spcBef>
              <a:spcAft>
                <a:spcPts val="0"/>
              </a:spcAft>
              <a:buNone/>
            </a:pPr>
            <a:r>
              <a:rPr lang="de-CH" sz="1800" b="0" i="0" u="none" strike="noStrike">
                <a:solidFill>
                  <a:srgbClr val="2197D2"/>
                </a:solidFill>
                <a:latin typeface="Arial"/>
                <a:ea typeface="Arial"/>
                <a:cs typeface="Arial"/>
                <a:sym typeface="Arial"/>
              </a:rPr>
              <a:t>et al., 2015</a:t>
            </a:r>
            <a:r>
              <a:rPr lang="de-CH" sz="1800" b="0" i="0" u="none" strike="noStrike">
                <a:solidFill>
                  <a:srgbClr val="000000"/>
                </a:solidFill>
                <a:latin typeface="Arial"/>
                <a:ea typeface="Arial"/>
                <a:cs typeface="Arial"/>
                <a:sym typeface="Arial"/>
              </a:rPr>
              <a:t>).</a:t>
            </a:r>
            <a:endParaRPr/>
          </a:p>
        </p:txBody>
      </p:sp>
      <p:sp>
        <p:nvSpPr>
          <p:cNvPr id="237" name="Google Shape;23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CH"/>
              <a:t>12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4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4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4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4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4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4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7"/>
          <p:cNvSpPr>
            <a:spLocks noGrp="1"/>
          </p:cNvSpPr>
          <p:nvPr>
            <p:ph type="pic" idx="2"/>
          </p:nvPr>
        </p:nvSpPr>
        <p:spPr>
          <a:xfrm>
            <a:off x="5183188" y="987425"/>
            <a:ext cx="6172200" cy="4873625"/>
          </a:xfrm>
          <a:prstGeom prst="rect">
            <a:avLst/>
          </a:prstGeom>
          <a:noFill/>
          <a:ln>
            <a:noFill/>
          </a:ln>
        </p:spPr>
      </p:sp>
      <p:sp>
        <p:nvSpPr>
          <p:cNvPr id="68" name="Google Shape;68;p4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CH"/>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hyperlink" Target="https://www.nobelprize.org/prizes/medicine/1983/mcclintock/lectur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3000603" y="2686843"/>
            <a:ext cx="6710738" cy="2222818"/>
            <a:chOff x="-130571" y="-34"/>
            <a:chExt cx="13421473" cy="4445633"/>
          </a:xfrm>
        </p:grpSpPr>
        <p:pic>
          <p:nvPicPr>
            <p:cNvPr id="90" name="Google Shape;90;p1" descr="Image"/>
            <p:cNvPicPr preferRelativeResize="0"/>
            <p:nvPr/>
          </p:nvPicPr>
          <p:blipFill rotWithShape="1">
            <a:blip r:embed="rId3">
              <a:alphaModFix/>
            </a:blip>
            <a:srcRect l="14805" t="7575" r="7669" b="5989"/>
            <a:stretch/>
          </p:blipFill>
          <p:spPr>
            <a:xfrm>
              <a:off x="7727278" y="477128"/>
              <a:ext cx="5563624" cy="3491360"/>
            </a:xfrm>
            <a:prstGeom prst="rect">
              <a:avLst/>
            </a:prstGeom>
            <a:noFill/>
            <a:ln>
              <a:noFill/>
            </a:ln>
          </p:spPr>
        </p:pic>
        <p:pic>
          <p:nvPicPr>
            <p:cNvPr id="91" name="Google Shape;91;p1" descr="Image"/>
            <p:cNvPicPr preferRelativeResize="0"/>
            <p:nvPr/>
          </p:nvPicPr>
          <p:blipFill rotWithShape="1">
            <a:blip r:embed="rId4">
              <a:alphaModFix/>
            </a:blip>
            <a:srcRect/>
            <a:stretch/>
          </p:blipFill>
          <p:spPr>
            <a:xfrm>
              <a:off x="-130571" y="-34"/>
              <a:ext cx="4445633" cy="4445633"/>
            </a:xfrm>
            <a:prstGeom prst="rect">
              <a:avLst/>
            </a:prstGeom>
            <a:noFill/>
            <a:ln>
              <a:noFill/>
            </a:ln>
          </p:spPr>
        </p:pic>
      </p:grpSp>
      <p:sp>
        <p:nvSpPr>
          <p:cNvPr id="92" name="Google Shape;92;p1"/>
          <p:cNvSpPr txBox="1"/>
          <p:nvPr/>
        </p:nvSpPr>
        <p:spPr>
          <a:xfrm>
            <a:off x="1589157" y="81112"/>
            <a:ext cx="9013686" cy="1159292"/>
          </a:xfrm>
          <a:prstGeom prst="rect">
            <a:avLst/>
          </a:prstGeom>
          <a:noFill/>
          <a:ln>
            <a:noFill/>
          </a:ln>
        </p:spPr>
        <p:txBody>
          <a:bodyPr spcFirstLastPara="1" wrap="square" lIns="25400" tIns="25400" rIns="25400" bIns="25400" anchor="ctr" anchorCtr="0">
            <a:spAutoFit/>
          </a:bodyPr>
          <a:lstStyle/>
          <a:p>
            <a:pPr marL="0" marR="0" lvl="0" indent="0" algn="ctr" rtl="0">
              <a:spcBef>
                <a:spcPts val="0"/>
              </a:spcBef>
              <a:spcAft>
                <a:spcPts val="0"/>
              </a:spcAft>
              <a:buNone/>
            </a:pPr>
            <a:r>
              <a:rPr lang="de-CH" sz="2400" b="1" i="0" u="none" strike="noStrike" cap="none" dirty="0">
                <a:solidFill>
                  <a:srgbClr val="112611"/>
                </a:solidFill>
                <a:latin typeface="Helvetica Neue"/>
                <a:ea typeface="Helvetica Neue"/>
                <a:cs typeface="Helvetica Neue"/>
                <a:sym typeface="Helvetica Neue"/>
              </a:rPr>
              <a:t>BIOINFORMATIC ANALYSIS OF TRANSPOSABLE ELEMENTS</a:t>
            </a:r>
            <a:endParaRPr sz="2400" b="1" i="0" u="none" strike="noStrike" cap="none" dirty="0">
              <a:solidFill>
                <a:srgbClr val="000000"/>
              </a:solidFill>
              <a:latin typeface="Calibri"/>
              <a:ea typeface="Calibri"/>
              <a:cs typeface="Calibri"/>
              <a:sym typeface="Calibri"/>
            </a:endParaRPr>
          </a:p>
          <a:p>
            <a:pPr marL="0" marR="0" lvl="0" indent="0" algn="ctr" rtl="0">
              <a:spcBef>
                <a:spcPts val="0"/>
              </a:spcBef>
              <a:spcAft>
                <a:spcPts val="0"/>
              </a:spcAft>
              <a:buNone/>
            </a:pPr>
            <a:endParaRPr sz="2400" b="0" i="0" u="none" strike="noStrike" cap="none" dirty="0">
              <a:solidFill>
                <a:srgbClr val="000000"/>
              </a:solidFill>
              <a:latin typeface="Calibri"/>
              <a:ea typeface="Calibri"/>
              <a:cs typeface="Calibri"/>
              <a:sym typeface="Calibri"/>
            </a:endParaRPr>
          </a:p>
          <a:p>
            <a:pPr marL="0" marR="0" lvl="0" indent="0" algn="ctr" rtl="0">
              <a:spcBef>
                <a:spcPts val="0"/>
              </a:spcBef>
              <a:spcAft>
                <a:spcPts val="0"/>
              </a:spcAft>
              <a:buNone/>
            </a:pPr>
            <a:r>
              <a:rPr lang="de-CH" sz="2400" b="0" i="0" u="none" strike="noStrike" cap="none" dirty="0">
                <a:solidFill>
                  <a:schemeClr val="dk1"/>
                </a:solidFill>
                <a:latin typeface="Helvetica Neue"/>
                <a:ea typeface="Helvetica Neue"/>
                <a:cs typeface="Helvetica Neue"/>
                <a:sym typeface="Helvetica Neue"/>
              </a:rPr>
              <a:t>3rd-7th November 2025</a:t>
            </a:r>
            <a:endParaRPr sz="2400" b="0" i="0" u="none" strike="noStrike" cap="none" dirty="0">
              <a:solidFill>
                <a:schemeClr val="dk1"/>
              </a:solidFill>
              <a:latin typeface="Calibri"/>
              <a:ea typeface="Calibri"/>
              <a:cs typeface="Calibri"/>
              <a:sym typeface="Calibri"/>
            </a:endParaRPr>
          </a:p>
        </p:txBody>
      </p:sp>
      <p:sp>
        <p:nvSpPr>
          <p:cNvPr id="93" name="Google Shape;93;p1"/>
          <p:cNvSpPr txBox="1"/>
          <p:nvPr/>
        </p:nvSpPr>
        <p:spPr>
          <a:xfrm>
            <a:off x="3722757" y="1345350"/>
            <a:ext cx="4746492" cy="851515"/>
          </a:xfrm>
          <a:prstGeom prst="rect">
            <a:avLst/>
          </a:prstGeom>
          <a:noFill/>
          <a:ln>
            <a:noFill/>
          </a:ln>
        </p:spPr>
        <p:txBody>
          <a:bodyPr spcFirstLastPara="1" wrap="square" lIns="25400" tIns="25400" rIns="25400" bIns="25400" anchor="ctr" anchorCtr="0">
            <a:spAutoFit/>
          </a:bodyPr>
          <a:lstStyle/>
          <a:p>
            <a:pPr marL="0" marR="0" lvl="0" indent="0" algn="ctr" rtl="0">
              <a:spcBef>
                <a:spcPts val="0"/>
              </a:spcBef>
              <a:spcAft>
                <a:spcPts val="0"/>
              </a:spcAft>
              <a:buNone/>
            </a:pPr>
            <a:r>
              <a:rPr lang="de-CH" sz="2600" b="1" i="0" u="none" strike="noStrike" cap="none">
                <a:solidFill>
                  <a:srgbClr val="112611"/>
                </a:solidFill>
                <a:latin typeface="Helvetica Neue"/>
                <a:ea typeface="Helvetica Neue"/>
                <a:cs typeface="Helvetica Neue"/>
                <a:sym typeface="Helvetica Neue"/>
              </a:rPr>
              <a:t>Lecture 1</a:t>
            </a:r>
            <a:endParaRPr sz="2600" b="1"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de-CH" sz="2600" b="1" i="0" u="none" strike="noStrike" cap="none">
                <a:solidFill>
                  <a:srgbClr val="112611"/>
                </a:solidFill>
                <a:latin typeface="Helvetica Neue"/>
                <a:ea typeface="Helvetica Neue"/>
                <a:cs typeface="Helvetica Neue"/>
                <a:sym typeface="Helvetica Neue"/>
              </a:rPr>
              <a:t>TE diversity and mechanisms</a:t>
            </a:r>
            <a:endParaRPr sz="2600" b="1" i="0" u="none" strike="noStrike" cap="none">
              <a:solidFill>
                <a:schemeClr val="dk1"/>
              </a:solidFill>
              <a:latin typeface="Calibri"/>
              <a:ea typeface="Calibri"/>
              <a:cs typeface="Calibri"/>
              <a:sym typeface="Calibri"/>
            </a:endParaRPr>
          </a:p>
        </p:txBody>
      </p:sp>
      <p:sp>
        <p:nvSpPr>
          <p:cNvPr id="94" name="Google Shape;94;p1"/>
          <p:cNvSpPr txBox="1"/>
          <p:nvPr/>
        </p:nvSpPr>
        <p:spPr>
          <a:xfrm>
            <a:off x="5250842" y="5461939"/>
            <a:ext cx="1538050" cy="297517"/>
          </a:xfrm>
          <a:prstGeom prst="rect">
            <a:avLst/>
          </a:prstGeom>
          <a:noFill/>
          <a:ln>
            <a:noFill/>
          </a:ln>
        </p:spPr>
        <p:txBody>
          <a:bodyPr spcFirstLastPara="1" wrap="square" lIns="25400" tIns="25400" rIns="25400" bIns="25400" anchor="ctr" anchorCtr="0">
            <a:spAutoFit/>
          </a:bodyPr>
          <a:lstStyle/>
          <a:p>
            <a:pPr marL="0" marR="0" lvl="0" indent="0" algn="ctr" rtl="0">
              <a:spcBef>
                <a:spcPts val="0"/>
              </a:spcBef>
              <a:spcAft>
                <a:spcPts val="0"/>
              </a:spcAft>
              <a:buNone/>
            </a:pPr>
            <a:r>
              <a:rPr lang="de-CH" sz="1600" b="0" i="0" u="none" strike="noStrike" cap="none">
                <a:solidFill>
                  <a:srgbClr val="112611"/>
                </a:solidFill>
                <a:latin typeface="Helvetica Neue"/>
                <a:ea typeface="Helvetica Neue"/>
                <a:cs typeface="Helvetica Neue"/>
                <a:sym typeface="Helvetica Neue"/>
              </a:rPr>
              <a:t>Valentina Peona</a:t>
            </a:r>
            <a:endParaRPr sz="1600" b="0" i="0" u="none" strike="noStrike" cap="none">
              <a:solidFill>
                <a:schemeClr val="dk1"/>
              </a:solidFill>
              <a:latin typeface="Calibri"/>
              <a:ea typeface="Calibri"/>
              <a:cs typeface="Calibri"/>
              <a:sym typeface="Calibri"/>
            </a:endParaRPr>
          </a:p>
        </p:txBody>
      </p:sp>
      <p:pic>
        <p:nvPicPr>
          <p:cNvPr id="95" name="Google Shape;95;p1" descr="Image"/>
          <p:cNvPicPr preferRelativeResize="0"/>
          <p:nvPr/>
        </p:nvPicPr>
        <p:blipFill rotWithShape="1">
          <a:blip r:embed="rId5">
            <a:alphaModFix/>
          </a:blip>
          <a:srcRect/>
          <a:stretch/>
        </p:blipFill>
        <p:spPr>
          <a:xfrm>
            <a:off x="10865793" y="115350"/>
            <a:ext cx="1158864" cy="1352008"/>
          </a:xfrm>
          <a:prstGeom prst="rect">
            <a:avLst/>
          </a:prstGeom>
          <a:noFill/>
          <a:ln>
            <a:noFill/>
          </a:ln>
        </p:spPr>
      </p:pic>
      <p:grpSp>
        <p:nvGrpSpPr>
          <p:cNvPr id="96" name="Google Shape;96;p1"/>
          <p:cNvGrpSpPr/>
          <p:nvPr/>
        </p:nvGrpSpPr>
        <p:grpSpPr>
          <a:xfrm>
            <a:off x="88484" y="1483517"/>
            <a:ext cx="1239429" cy="1425581"/>
            <a:chOff x="-1" y="0"/>
            <a:chExt cx="2478856" cy="2851158"/>
          </a:xfrm>
        </p:grpSpPr>
        <p:pic>
          <p:nvPicPr>
            <p:cNvPr id="97" name="Google Shape;97;p1" descr="Image"/>
            <p:cNvPicPr preferRelativeResize="0"/>
            <p:nvPr/>
          </p:nvPicPr>
          <p:blipFill rotWithShape="1">
            <a:blip r:embed="rId6">
              <a:alphaModFix/>
            </a:blip>
            <a:srcRect t="5850" r="49167" b="64513"/>
            <a:stretch/>
          </p:blipFill>
          <p:spPr>
            <a:xfrm>
              <a:off x="-1" y="0"/>
              <a:ext cx="2336304" cy="1355611"/>
            </a:xfrm>
            <a:prstGeom prst="rect">
              <a:avLst/>
            </a:prstGeom>
            <a:noFill/>
            <a:ln>
              <a:noFill/>
            </a:ln>
          </p:spPr>
        </p:pic>
        <p:pic>
          <p:nvPicPr>
            <p:cNvPr id="98" name="Google Shape;98;p1" descr="Image"/>
            <p:cNvPicPr preferRelativeResize="0"/>
            <p:nvPr/>
          </p:nvPicPr>
          <p:blipFill rotWithShape="1">
            <a:blip r:embed="rId6">
              <a:alphaModFix/>
            </a:blip>
            <a:srcRect l="52722" t="5850" b="64513"/>
            <a:stretch/>
          </p:blipFill>
          <p:spPr>
            <a:xfrm>
              <a:off x="305929" y="1495546"/>
              <a:ext cx="2172926" cy="1355612"/>
            </a:xfrm>
            <a:prstGeom prst="rect">
              <a:avLst/>
            </a:prstGeom>
            <a:noFill/>
            <a:ln>
              <a:noFill/>
            </a:ln>
          </p:spPr>
        </p:pic>
      </p:grpSp>
      <p:grpSp>
        <p:nvGrpSpPr>
          <p:cNvPr id="99" name="Google Shape;99;p1"/>
          <p:cNvGrpSpPr/>
          <p:nvPr/>
        </p:nvGrpSpPr>
        <p:grpSpPr>
          <a:xfrm>
            <a:off x="118368" y="5112276"/>
            <a:ext cx="1158876" cy="1623224"/>
            <a:chOff x="0" y="0"/>
            <a:chExt cx="2317750" cy="3246445"/>
          </a:xfrm>
        </p:grpSpPr>
        <p:pic>
          <p:nvPicPr>
            <p:cNvPr id="100" name="Google Shape;100;p1" descr="Image"/>
            <p:cNvPicPr preferRelativeResize="0"/>
            <p:nvPr/>
          </p:nvPicPr>
          <p:blipFill rotWithShape="1">
            <a:blip r:embed="rId7">
              <a:alphaModFix/>
            </a:blip>
            <a:srcRect l="87302" t="88435" b="4219"/>
            <a:stretch/>
          </p:blipFill>
          <p:spPr>
            <a:xfrm>
              <a:off x="0" y="1639818"/>
              <a:ext cx="2244449" cy="1606627"/>
            </a:xfrm>
            <a:prstGeom prst="rect">
              <a:avLst/>
            </a:prstGeom>
            <a:noFill/>
            <a:ln>
              <a:noFill/>
            </a:ln>
          </p:spPr>
        </p:pic>
        <p:pic>
          <p:nvPicPr>
            <p:cNvPr id="101" name="Google Shape;101;p1" descr="Image"/>
            <p:cNvPicPr preferRelativeResize="0"/>
            <p:nvPr/>
          </p:nvPicPr>
          <p:blipFill rotWithShape="1">
            <a:blip r:embed="rId7">
              <a:alphaModFix/>
            </a:blip>
            <a:srcRect l="87302" t="63674" b="28979"/>
            <a:stretch/>
          </p:blipFill>
          <p:spPr>
            <a:xfrm>
              <a:off x="73301" y="0"/>
              <a:ext cx="2244449" cy="1606626"/>
            </a:xfrm>
            <a:prstGeom prst="rect">
              <a:avLst/>
            </a:prstGeom>
            <a:noFill/>
            <a:ln>
              <a:noFill/>
            </a:ln>
          </p:spPr>
        </p:pic>
      </p:grpSp>
      <p:grpSp>
        <p:nvGrpSpPr>
          <p:cNvPr id="102" name="Google Shape;102;p1"/>
          <p:cNvGrpSpPr/>
          <p:nvPr/>
        </p:nvGrpSpPr>
        <p:grpSpPr>
          <a:xfrm>
            <a:off x="11069460" y="5202255"/>
            <a:ext cx="988419" cy="1595512"/>
            <a:chOff x="0" y="0"/>
            <a:chExt cx="1976835" cy="3191020"/>
          </a:xfrm>
        </p:grpSpPr>
        <p:pic>
          <p:nvPicPr>
            <p:cNvPr id="103" name="Google Shape;103;p1" descr="Image"/>
            <p:cNvPicPr preferRelativeResize="0"/>
            <p:nvPr/>
          </p:nvPicPr>
          <p:blipFill rotWithShape="1">
            <a:blip r:embed="rId8">
              <a:alphaModFix/>
            </a:blip>
            <a:srcRect l="31557" r="32942"/>
            <a:stretch/>
          </p:blipFill>
          <p:spPr>
            <a:xfrm>
              <a:off x="931820" y="169542"/>
              <a:ext cx="1045015" cy="2943829"/>
            </a:xfrm>
            <a:prstGeom prst="rect">
              <a:avLst/>
            </a:prstGeom>
            <a:noFill/>
            <a:ln>
              <a:noFill/>
            </a:ln>
          </p:spPr>
        </p:pic>
        <p:pic>
          <p:nvPicPr>
            <p:cNvPr id="104" name="Google Shape;104;p1" descr="Image"/>
            <p:cNvPicPr preferRelativeResize="0"/>
            <p:nvPr/>
          </p:nvPicPr>
          <p:blipFill rotWithShape="1">
            <a:blip r:embed="rId9">
              <a:alphaModFix/>
            </a:blip>
            <a:srcRect/>
            <a:stretch/>
          </p:blipFill>
          <p:spPr>
            <a:xfrm>
              <a:off x="0" y="0"/>
              <a:ext cx="1045059" cy="3191020"/>
            </a:xfrm>
            <a:prstGeom prst="rect">
              <a:avLst/>
            </a:prstGeom>
            <a:noFill/>
            <a:ln>
              <a:noFill/>
            </a:ln>
          </p:spPr>
        </p:pic>
      </p:grpSp>
      <p:pic>
        <p:nvPicPr>
          <p:cNvPr id="105" name="Google Shape;105;p1" descr="Image"/>
          <p:cNvPicPr preferRelativeResize="0"/>
          <p:nvPr/>
        </p:nvPicPr>
        <p:blipFill rotWithShape="1">
          <a:blip r:embed="rId10">
            <a:alphaModFix/>
          </a:blip>
          <a:srcRect t="27532" b="27532"/>
          <a:stretch/>
        </p:blipFill>
        <p:spPr>
          <a:xfrm>
            <a:off x="10914757" y="2258115"/>
            <a:ext cx="1151839" cy="1816079"/>
          </a:xfrm>
          <a:prstGeom prst="rect">
            <a:avLst/>
          </a:prstGeom>
          <a:noFill/>
          <a:ln>
            <a:noFill/>
          </a:ln>
        </p:spPr>
      </p:pic>
      <p:pic>
        <p:nvPicPr>
          <p:cNvPr id="106" name="Google Shape;106;p1" descr="Image"/>
          <p:cNvPicPr preferRelativeResize="0"/>
          <p:nvPr/>
        </p:nvPicPr>
        <p:blipFill rotWithShape="1">
          <a:blip r:embed="rId11">
            <a:alphaModFix/>
          </a:blip>
          <a:srcRect/>
          <a:stretch/>
        </p:blipFill>
        <p:spPr>
          <a:xfrm>
            <a:off x="10917740" y="1612101"/>
            <a:ext cx="1064359" cy="623541"/>
          </a:xfrm>
          <a:prstGeom prst="rect">
            <a:avLst/>
          </a:prstGeom>
          <a:noFill/>
          <a:ln>
            <a:noFill/>
          </a:ln>
        </p:spPr>
      </p:pic>
      <p:pic>
        <p:nvPicPr>
          <p:cNvPr id="107" name="Google Shape;107;p1" descr="Image"/>
          <p:cNvPicPr preferRelativeResize="0"/>
          <p:nvPr/>
        </p:nvPicPr>
        <p:blipFill rotWithShape="1">
          <a:blip r:embed="rId12">
            <a:alphaModFix/>
          </a:blip>
          <a:srcRect/>
          <a:stretch/>
        </p:blipFill>
        <p:spPr>
          <a:xfrm>
            <a:off x="120034" y="3084846"/>
            <a:ext cx="1176330" cy="1851682"/>
          </a:xfrm>
          <a:prstGeom prst="rect">
            <a:avLst/>
          </a:prstGeom>
          <a:noFill/>
          <a:ln>
            <a:noFill/>
          </a:ln>
        </p:spPr>
      </p:pic>
      <p:pic>
        <p:nvPicPr>
          <p:cNvPr id="108" name="Google Shape;108;p1" descr="Image"/>
          <p:cNvPicPr preferRelativeResize="0"/>
          <p:nvPr/>
        </p:nvPicPr>
        <p:blipFill rotWithShape="1">
          <a:blip r:embed="rId13">
            <a:alphaModFix/>
          </a:blip>
          <a:srcRect/>
          <a:stretch/>
        </p:blipFill>
        <p:spPr>
          <a:xfrm>
            <a:off x="118368" y="185498"/>
            <a:ext cx="1158809" cy="1211682"/>
          </a:xfrm>
          <a:prstGeom prst="rect">
            <a:avLst/>
          </a:prstGeom>
          <a:noFill/>
          <a:ln>
            <a:noFill/>
          </a:ln>
        </p:spPr>
      </p:pic>
      <p:pic>
        <p:nvPicPr>
          <p:cNvPr id="109" name="Google Shape;109;p1" descr="Image"/>
          <p:cNvPicPr preferRelativeResize="0"/>
          <p:nvPr/>
        </p:nvPicPr>
        <p:blipFill rotWithShape="1">
          <a:blip r:embed="rId14">
            <a:alphaModFix/>
          </a:blip>
          <a:srcRect/>
          <a:stretch/>
        </p:blipFill>
        <p:spPr>
          <a:xfrm>
            <a:off x="5393167" y="2724213"/>
            <a:ext cx="1470952" cy="2206429"/>
          </a:xfrm>
          <a:prstGeom prst="rect">
            <a:avLst/>
          </a:prstGeom>
          <a:noFill/>
          <a:ln>
            <a:noFill/>
          </a:ln>
        </p:spPr>
      </p:pic>
      <p:pic>
        <p:nvPicPr>
          <p:cNvPr id="110" name="Google Shape;110;p1" descr="Image"/>
          <p:cNvPicPr preferRelativeResize="0"/>
          <p:nvPr/>
        </p:nvPicPr>
        <p:blipFill rotWithShape="1">
          <a:blip r:embed="rId15">
            <a:alphaModFix/>
          </a:blip>
          <a:srcRect/>
          <a:stretch/>
        </p:blipFill>
        <p:spPr>
          <a:xfrm>
            <a:off x="11031490" y="4300652"/>
            <a:ext cx="1064359" cy="828071"/>
          </a:xfrm>
          <a:prstGeom prst="rect">
            <a:avLst/>
          </a:prstGeom>
          <a:noFill/>
          <a:ln>
            <a:noFill/>
          </a:ln>
        </p:spPr>
      </p:pic>
      <p:pic>
        <p:nvPicPr>
          <p:cNvPr id="111" name="Google Shape;111;p1" descr="Rectangle Rectangle"/>
          <p:cNvPicPr preferRelativeResize="0"/>
          <p:nvPr/>
        </p:nvPicPr>
        <p:blipFill rotWithShape="1">
          <a:blip r:embed="rId16">
            <a:alphaModFix/>
          </a:blip>
          <a:srcRect/>
          <a:stretch/>
        </p:blipFill>
        <p:spPr>
          <a:xfrm>
            <a:off x="2821889" y="2505154"/>
            <a:ext cx="6957893" cy="2586231"/>
          </a:xfrm>
          <a:prstGeom prst="rect">
            <a:avLst/>
          </a:prstGeom>
          <a:noFill/>
          <a:ln>
            <a:noFill/>
          </a:ln>
        </p:spPr>
      </p:pic>
      <p:pic>
        <p:nvPicPr>
          <p:cNvPr id="113" name="Google Shape;113;p1"/>
          <p:cNvPicPr preferRelativeResize="0"/>
          <p:nvPr/>
        </p:nvPicPr>
        <p:blipFill rotWithShape="1">
          <a:blip r:embed="rId17">
            <a:alphaModFix/>
          </a:blip>
          <a:srcRect/>
          <a:stretch/>
        </p:blipFill>
        <p:spPr>
          <a:xfrm>
            <a:off x="4892102" y="6000011"/>
            <a:ext cx="2255529" cy="509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9"/>
          <p:cNvSpPr txBox="1"/>
          <p:nvPr/>
        </p:nvSpPr>
        <p:spPr>
          <a:xfrm>
            <a:off x="112768" y="6236414"/>
            <a:ext cx="9753804" cy="408578"/>
          </a:xfrm>
          <a:prstGeom prst="roundRect">
            <a:avLst/>
          </a:prstGeom>
          <a:solidFill>
            <a:srgbClr val="78CDD7"/>
          </a:solidFill>
          <a:ln w="12700" cap="flat" cmpd="sng">
            <a:no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lt1"/>
                </a:solidFill>
                <a:latin typeface="Avenir"/>
                <a:ea typeface="Avenir"/>
                <a:cs typeface="Avenir"/>
                <a:sym typeface="Avenir"/>
              </a:rPr>
              <a:t>TPRT often undergoes premature 5’ truncation and loss of promoters and/or protein domains</a:t>
            </a:r>
            <a:endParaRPr sz="1800">
              <a:solidFill>
                <a:schemeClr val="lt1"/>
              </a:solidFill>
              <a:latin typeface="Avenir"/>
              <a:ea typeface="Avenir"/>
              <a:cs typeface="Avenir"/>
              <a:sym typeface="Avenir"/>
            </a:endParaRPr>
          </a:p>
        </p:txBody>
      </p:sp>
      <p:pic>
        <p:nvPicPr>
          <p:cNvPr id="205" name="Google Shape;205;p9" descr="Figure 1"/>
          <p:cNvPicPr preferRelativeResize="0"/>
          <p:nvPr/>
        </p:nvPicPr>
        <p:blipFill rotWithShape="1">
          <a:blip r:embed="rId3">
            <a:alphaModFix/>
          </a:blip>
          <a:srcRect l="68400" b="65378"/>
          <a:stretch/>
        </p:blipFill>
        <p:spPr>
          <a:xfrm>
            <a:off x="1984777" y="1308788"/>
            <a:ext cx="3128155" cy="2917498"/>
          </a:xfrm>
          <a:prstGeom prst="rect">
            <a:avLst/>
          </a:prstGeom>
          <a:noFill/>
          <a:ln>
            <a:noFill/>
          </a:ln>
        </p:spPr>
      </p:pic>
      <p:pic>
        <p:nvPicPr>
          <p:cNvPr id="206" name="Google Shape;206;p9" descr="Figure 1"/>
          <p:cNvPicPr preferRelativeResize="0"/>
          <p:nvPr/>
        </p:nvPicPr>
        <p:blipFill rotWithShape="1">
          <a:blip r:embed="rId3">
            <a:alphaModFix/>
          </a:blip>
          <a:srcRect l="68400" t="47215"/>
          <a:stretch/>
        </p:blipFill>
        <p:spPr>
          <a:xfrm>
            <a:off x="7284808" y="1308788"/>
            <a:ext cx="3128155" cy="4448072"/>
          </a:xfrm>
          <a:prstGeom prst="rect">
            <a:avLst/>
          </a:prstGeom>
          <a:noFill/>
          <a:ln>
            <a:noFill/>
          </a:ln>
        </p:spPr>
      </p:pic>
      <p:sp>
        <p:nvSpPr>
          <p:cNvPr id="207" name="Google Shape;207;p9"/>
          <p:cNvSpPr txBox="1"/>
          <p:nvPr/>
        </p:nvSpPr>
        <p:spPr>
          <a:xfrm>
            <a:off x="9501519" y="6581001"/>
            <a:ext cx="2690481"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dirty="0">
                <a:solidFill>
                  <a:schemeClr val="dk1"/>
                </a:solidFill>
                <a:latin typeface="Avenir"/>
                <a:ea typeface="Avenir"/>
                <a:cs typeface="Avenir"/>
                <a:sym typeface="Avenir"/>
              </a:rPr>
              <a:t>Levin and Moran 2011, </a:t>
            </a:r>
            <a:r>
              <a:rPr lang="de-CH" sz="1200" i="1" dirty="0">
                <a:solidFill>
                  <a:schemeClr val="dk1"/>
                </a:solidFill>
                <a:latin typeface="Avenir"/>
                <a:ea typeface="Avenir"/>
                <a:cs typeface="Avenir"/>
                <a:sym typeface="Avenir"/>
              </a:rPr>
              <a:t>Nat Rev Gen</a:t>
            </a:r>
            <a:endParaRPr sz="1200" i="1" dirty="0">
              <a:solidFill>
                <a:schemeClr val="dk1"/>
              </a:solidFill>
              <a:latin typeface="Avenir"/>
              <a:ea typeface="Avenir"/>
              <a:cs typeface="Avenir"/>
              <a:sym typeface="Avenir"/>
            </a:endParaRPr>
          </a:p>
        </p:txBody>
      </p:sp>
      <p:sp>
        <p:nvSpPr>
          <p:cNvPr id="208" name="Google Shape;208;p9"/>
          <p:cNvSpPr/>
          <p:nvPr/>
        </p:nvSpPr>
        <p:spPr>
          <a:xfrm>
            <a:off x="7391574" y="4457821"/>
            <a:ext cx="3197617" cy="145278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09" name="Google Shape;209;p9"/>
          <p:cNvGrpSpPr/>
          <p:nvPr/>
        </p:nvGrpSpPr>
        <p:grpSpPr>
          <a:xfrm>
            <a:off x="3760262" y="1875369"/>
            <a:ext cx="3092976" cy="4372555"/>
            <a:chOff x="3760262" y="1875369"/>
            <a:chExt cx="3092976" cy="4372555"/>
          </a:xfrm>
        </p:grpSpPr>
        <p:grpSp>
          <p:nvGrpSpPr>
            <p:cNvPr id="210" name="Google Shape;210;p9"/>
            <p:cNvGrpSpPr/>
            <p:nvPr/>
          </p:nvGrpSpPr>
          <p:grpSpPr>
            <a:xfrm>
              <a:off x="3761628" y="1875369"/>
              <a:ext cx="3091610" cy="4372555"/>
              <a:chOff x="3761628" y="1875369"/>
              <a:chExt cx="3091610" cy="4372555"/>
            </a:xfrm>
          </p:grpSpPr>
          <p:grpSp>
            <p:nvGrpSpPr>
              <p:cNvPr id="211" name="Google Shape;211;p9"/>
              <p:cNvGrpSpPr/>
              <p:nvPr/>
            </p:nvGrpSpPr>
            <p:grpSpPr>
              <a:xfrm>
                <a:off x="3779520" y="1875369"/>
                <a:ext cx="3073718" cy="3700511"/>
                <a:chOff x="3779520" y="1875369"/>
                <a:chExt cx="3073718" cy="3700511"/>
              </a:xfrm>
            </p:grpSpPr>
            <p:cxnSp>
              <p:nvCxnSpPr>
                <p:cNvPr id="212" name="Google Shape;212;p9"/>
                <p:cNvCxnSpPr/>
                <p:nvPr/>
              </p:nvCxnSpPr>
              <p:spPr>
                <a:xfrm>
                  <a:off x="3779520" y="4507228"/>
                  <a:ext cx="0" cy="1068652"/>
                </a:xfrm>
                <a:prstGeom prst="straightConnector1">
                  <a:avLst/>
                </a:prstGeom>
                <a:noFill/>
                <a:ln w="57150" cap="flat" cmpd="sng">
                  <a:solidFill>
                    <a:schemeClr val="dk1"/>
                  </a:solidFill>
                  <a:prstDash val="solid"/>
                  <a:miter lim="800000"/>
                  <a:headEnd type="none" w="sm" len="sm"/>
                  <a:tailEnd type="none" w="sm" len="sm"/>
                </a:ln>
              </p:spPr>
            </p:cxnSp>
            <p:cxnSp>
              <p:nvCxnSpPr>
                <p:cNvPr id="213" name="Google Shape;213;p9"/>
                <p:cNvCxnSpPr/>
                <p:nvPr/>
              </p:nvCxnSpPr>
              <p:spPr>
                <a:xfrm>
                  <a:off x="3779520" y="5549212"/>
                  <a:ext cx="2285654" cy="0"/>
                </a:xfrm>
                <a:prstGeom prst="straightConnector1">
                  <a:avLst/>
                </a:prstGeom>
                <a:noFill/>
                <a:ln w="57150" cap="flat" cmpd="sng">
                  <a:solidFill>
                    <a:schemeClr val="dk1"/>
                  </a:solidFill>
                  <a:prstDash val="solid"/>
                  <a:miter lim="800000"/>
                  <a:headEnd type="none" w="sm" len="sm"/>
                  <a:tailEnd type="none" w="sm" len="sm"/>
                </a:ln>
              </p:spPr>
            </p:cxnSp>
            <p:cxnSp>
              <p:nvCxnSpPr>
                <p:cNvPr id="214" name="Google Shape;214;p9"/>
                <p:cNvCxnSpPr/>
                <p:nvPr/>
              </p:nvCxnSpPr>
              <p:spPr>
                <a:xfrm rot="10800000">
                  <a:off x="6050280" y="1901560"/>
                  <a:ext cx="0" cy="3673843"/>
                </a:xfrm>
                <a:prstGeom prst="straightConnector1">
                  <a:avLst/>
                </a:prstGeom>
                <a:noFill/>
                <a:ln w="57150" cap="flat" cmpd="sng">
                  <a:solidFill>
                    <a:schemeClr val="dk1"/>
                  </a:solidFill>
                  <a:prstDash val="solid"/>
                  <a:miter lim="800000"/>
                  <a:headEnd type="none" w="sm" len="sm"/>
                  <a:tailEnd type="none" w="sm" len="sm"/>
                </a:ln>
              </p:spPr>
            </p:cxnSp>
            <p:cxnSp>
              <p:nvCxnSpPr>
                <p:cNvPr id="215" name="Google Shape;215;p9"/>
                <p:cNvCxnSpPr/>
                <p:nvPr/>
              </p:nvCxnSpPr>
              <p:spPr>
                <a:xfrm>
                  <a:off x="6022315" y="1875369"/>
                  <a:ext cx="625274" cy="0"/>
                </a:xfrm>
                <a:prstGeom prst="straightConnector1">
                  <a:avLst/>
                </a:prstGeom>
                <a:noFill/>
                <a:ln w="57150" cap="flat" cmpd="sng">
                  <a:solidFill>
                    <a:schemeClr val="dk1"/>
                  </a:solidFill>
                  <a:prstDash val="solid"/>
                  <a:miter lim="800000"/>
                  <a:headEnd type="none" w="sm" len="sm"/>
                  <a:tailEnd type="none" w="sm" len="sm"/>
                </a:ln>
              </p:spPr>
            </p:cxnSp>
            <p:cxnSp>
              <p:nvCxnSpPr>
                <p:cNvPr id="216" name="Google Shape;216;p9"/>
                <p:cNvCxnSpPr/>
                <p:nvPr/>
              </p:nvCxnSpPr>
              <p:spPr>
                <a:xfrm>
                  <a:off x="6022315" y="1875369"/>
                  <a:ext cx="830923" cy="0"/>
                </a:xfrm>
                <a:prstGeom prst="straightConnector1">
                  <a:avLst/>
                </a:prstGeom>
                <a:noFill/>
                <a:ln w="57150" cap="flat" cmpd="sng">
                  <a:solidFill>
                    <a:schemeClr val="dk1"/>
                  </a:solidFill>
                  <a:prstDash val="solid"/>
                  <a:miter lim="800000"/>
                  <a:headEnd type="none" w="sm" len="sm"/>
                  <a:tailEnd type="triangle" w="med" len="med"/>
                </a:ln>
              </p:spPr>
            </p:cxnSp>
          </p:grpSp>
          <p:sp>
            <p:nvSpPr>
              <p:cNvPr id="217" name="Google Shape;217;p9"/>
              <p:cNvSpPr txBox="1"/>
              <p:nvPr/>
            </p:nvSpPr>
            <p:spPr>
              <a:xfrm>
                <a:off x="3761628" y="5601593"/>
                <a:ext cx="233852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dk1"/>
                    </a:solidFill>
                    <a:latin typeface="Avenir"/>
                    <a:ea typeface="Avenir"/>
                    <a:cs typeface="Avenir"/>
                    <a:sym typeface="Avenir"/>
                  </a:rPr>
                  <a:t>Priming and</a:t>
                </a:r>
                <a:endParaRPr/>
              </a:p>
              <a:p>
                <a:pPr marL="0" marR="0" lvl="0" indent="0" algn="ctr" rtl="0">
                  <a:spcBef>
                    <a:spcPts val="0"/>
                  </a:spcBef>
                  <a:spcAft>
                    <a:spcPts val="0"/>
                  </a:spcAft>
                  <a:buNone/>
                </a:pPr>
                <a:r>
                  <a:rPr lang="de-CH" sz="1800">
                    <a:solidFill>
                      <a:schemeClr val="dk1"/>
                    </a:solidFill>
                    <a:latin typeface="Avenir"/>
                    <a:ea typeface="Avenir"/>
                    <a:cs typeface="Avenir"/>
                    <a:sym typeface="Avenir"/>
                  </a:rPr>
                  <a:t>reverse transcription</a:t>
                </a:r>
                <a:endParaRPr sz="1800">
                  <a:solidFill>
                    <a:schemeClr val="dk1"/>
                  </a:solidFill>
                  <a:latin typeface="Avenir"/>
                  <a:ea typeface="Avenir"/>
                  <a:cs typeface="Avenir"/>
                  <a:sym typeface="Avenir"/>
                </a:endParaRPr>
              </a:p>
            </p:txBody>
          </p:sp>
        </p:grpSp>
        <p:sp>
          <p:nvSpPr>
            <p:cNvPr id="218" name="Google Shape;218;p9"/>
            <p:cNvSpPr txBox="1"/>
            <p:nvPr/>
          </p:nvSpPr>
          <p:spPr>
            <a:xfrm>
              <a:off x="3760262" y="4800637"/>
              <a:ext cx="233014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800">
                <a:solidFill>
                  <a:schemeClr val="dk1"/>
                </a:solidFill>
                <a:latin typeface="Avenir"/>
                <a:ea typeface="Avenir"/>
                <a:cs typeface="Avenir"/>
                <a:sym typeface="Avenir"/>
              </a:endParaRPr>
            </a:p>
          </p:txBody>
        </p:sp>
      </p:grpSp>
      <p:sp>
        <p:nvSpPr>
          <p:cNvPr id="219" name="Google Shape;219;p9"/>
          <p:cNvSpPr txBox="1"/>
          <p:nvPr/>
        </p:nvSpPr>
        <p:spPr>
          <a:xfrm>
            <a:off x="8816349" y="1841633"/>
            <a:ext cx="21004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Avenir"/>
                <a:ea typeface="Avenir"/>
                <a:cs typeface="Avenir"/>
                <a:sym typeface="Avenir"/>
              </a:rPr>
              <a:t>Priming with 3’ tail</a:t>
            </a:r>
            <a:endParaRPr sz="1800">
              <a:solidFill>
                <a:schemeClr val="dk1"/>
              </a:solidFill>
              <a:latin typeface="Avenir"/>
              <a:ea typeface="Avenir"/>
              <a:cs typeface="Avenir"/>
              <a:sym typeface="Avenir"/>
            </a:endParaRPr>
          </a:p>
        </p:txBody>
      </p:sp>
      <p:sp>
        <p:nvSpPr>
          <p:cNvPr id="220" name="Google Shape;220;p9"/>
          <p:cNvSpPr txBox="1"/>
          <p:nvPr/>
        </p:nvSpPr>
        <p:spPr>
          <a:xfrm>
            <a:off x="7822434" y="1016681"/>
            <a:ext cx="25974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Avenir"/>
                <a:ea typeface="Avenir"/>
                <a:cs typeface="Avenir"/>
                <a:sym typeface="Avenir"/>
              </a:rPr>
              <a:t>Cut with endonuclease</a:t>
            </a:r>
            <a:endParaRPr sz="1800">
              <a:solidFill>
                <a:schemeClr val="dk1"/>
              </a:solidFill>
              <a:latin typeface="Avenir"/>
              <a:ea typeface="Avenir"/>
              <a:cs typeface="Avenir"/>
              <a:sym typeface="Avenir"/>
            </a:endParaRPr>
          </a:p>
        </p:txBody>
      </p:sp>
      <p:sp>
        <p:nvSpPr>
          <p:cNvPr id="221" name="Google Shape;221;p9"/>
          <p:cNvSpPr/>
          <p:nvPr/>
        </p:nvSpPr>
        <p:spPr>
          <a:xfrm>
            <a:off x="6965696" y="947394"/>
            <a:ext cx="4049371" cy="140983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p9"/>
          <p:cNvSpPr txBox="1"/>
          <p:nvPr/>
        </p:nvSpPr>
        <p:spPr>
          <a:xfrm>
            <a:off x="9082643" y="2812983"/>
            <a:ext cx="19111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Retrotranscriptase</a:t>
            </a:r>
            <a:endParaRPr sz="1800">
              <a:solidFill>
                <a:schemeClr val="dk1"/>
              </a:solidFill>
              <a:latin typeface="Calibri"/>
              <a:ea typeface="Calibri"/>
              <a:cs typeface="Calibri"/>
              <a:sym typeface="Calibri"/>
            </a:endParaRPr>
          </a:p>
        </p:txBody>
      </p:sp>
      <p:sp>
        <p:nvSpPr>
          <p:cNvPr id="223" name="Google Shape;223;p9"/>
          <p:cNvSpPr/>
          <p:nvPr/>
        </p:nvSpPr>
        <p:spPr>
          <a:xfrm>
            <a:off x="7149726" y="2355468"/>
            <a:ext cx="3865834" cy="2172588"/>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Google Shape;174;p8">
            <a:extLst>
              <a:ext uri="{FF2B5EF4-FFF2-40B4-BE49-F238E27FC236}">
                <a16:creationId xmlns:a16="http://schemas.microsoft.com/office/drawing/2014/main" id="{D64F68A4-40A9-D066-BCEF-B1838F4F3190}"/>
              </a:ext>
            </a:extLst>
          </p:cNvPr>
          <p:cNvSpPr txBox="1"/>
          <p:nvPr/>
        </p:nvSpPr>
        <p:spPr>
          <a:xfrm>
            <a:off x="1983230" y="131702"/>
            <a:ext cx="8225541" cy="646941"/>
          </a:xfrm>
          <a:prstGeom prst="roundRect">
            <a:avLst/>
          </a:prstGeom>
          <a:solidFill>
            <a:srgbClr val="F4F9F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Target-</a:t>
            </a:r>
            <a:r>
              <a:rPr lang="de-CH" sz="3200" b="1" i="0" u="none" strike="noStrike" cap="none" dirty="0" err="1">
                <a:solidFill>
                  <a:schemeClr val="dk1"/>
                </a:solidFill>
                <a:latin typeface="Avenir"/>
                <a:ea typeface="Avenir"/>
                <a:cs typeface="Avenir"/>
                <a:sym typeface="Avenir"/>
              </a:rPr>
              <a:t>primed</a:t>
            </a:r>
            <a:r>
              <a:rPr lang="de-CH" sz="3200" b="1" i="0" u="none" strike="noStrike" cap="none" dirty="0">
                <a:solidFill>
                  <a:schemeClr val="dk1"/>
                </a:solidFill>
                <a:latin typeface="Avenir"/>
                <a:ea typeface="Avenir"/>
                <a:cs typeface="Avenir"/>
                <a:sym typeface="Avenir"/>
              </a:rPr>
              <a:t> reverse </a:t>
            </a:r>
            <a:r>
              <a:rPr lang="de-CH" sz="3200" b="1" i="0" u="none" strike="noStrike" cap="none" dirty="0" err="1">
                <a:solidFill>
                  <a:schemeClr val="dk1"/>
                </a:solidFill>
                <a:latin typeface="Avenir"/>
                <a:ea typeface="Avenir"/>
                <a:cs typeface="Avenir"/>
                <a:sym typeface="Avenir"/>
              </a:rPr>
              <a:t>transcription</a:t>
            </a:r>
            <a:r>
              <a:rPr lang="de-CH" sz="3200" b="1" i="0" u="none" strike="noStrike" cap="none" dirty="0">
                <a:solidFill>
                  <a:schemeClr val="dk1"/>
                </a:solidFill>
                <a:latin typeface="Avenir"/>
                <a:ea typeface="Avenir"/>
                <a:cs typeface="Avenir"/>
                <a:sym typeface="Avenir"/>
              </a:rPr>
              <a:t> (TPRT)</a:t>
            </a:r>
            <a:endParaRPr sz="3200" b="1" i="0" u="none" strike="noStrike" cap="none" dirty="0">
              <a:solidFill>
                <a:schemeClr val="dk1"/>
              </a:solidFill>
              <a:latin typeface="Avenir"/>
              <a:ea typeface="Avenir"/>
              <a:cs typeface="Avenir"/>
              <a:sym typeface="Avenir"/>
            </a:endParaRPr>
          </a:p>
        </p:txBody>
      </p:sp>
      <p:sp>
        <p:nvSpPr>
          <p:cNvPr id="3" name="Rounded Rectangle 2">
            <a:extLst>
              <a:ext uri="{FF2B5EF4-FFF2-40B4-BE49-F238E27FC236}">
                <a16:creationId xmlns:a16="http://schemas.microsoft.com/office/drawing/2014/main" id="{660006E9-E514-BC82-B582-6955EBFAEB95}"/>
              </a:ext>
            </a:extLst>
          </p:cNvPr>
          <p:cNvSpPr/>
          <p:nvPr/>
        </p:nvSpPr>
        <p:spPr>
          <a:xfrm>
            <a:off x="207064" y="4327884"/>
            <a:ext cx="3126829" cy="1375307"/>
          </a:xfrm>
          <a:prstGeom prst="roundRect">
            <a:avLst/>
          </a:prstGeom>
          <a:solidFill>
            <a:srgbClr val="78CD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UPDATE</a:t>
            </a:r>
          </a:p>
          <a:p>
            <a:pPr algn="ctr"/>
            <a:r>
              <a:rPr lang="en-GB" dirty="0"/>
              <a:t>George E. Ghanim et al. ,Structural mechanism of LINE-1 target-primed reverse transcription.Science388,eads8412(2025).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2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22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20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10"/>
          <p:cNvSpPr txBox="1"/>
          <p:nvPr/>
        </p:nvSpPr>
        <p:spPr>
          <a:xfrm>
            <a:off x="3443766" y="6228549"/>
            <a:ext cx="5304465" cy="408578"/>
          </a:xfrm>
          <a:prstGeom prst="roundRect">
            <a:avLst/>
          </a:prstGeom>
          <a:solidFill>
            <a:srgbClr val="78CDD7"/>
          </a:solidFill>
          <a:ln w="12700" cap="flat" cmpd="sng">
            <a:no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lt1"/>
                </a:solidFill>
                <a:latin typeface="Avenir"/>
                <a:ea typeface="Avenir"/>
                <a:cs typeface="Avenir"/>
                <a:sym typeface="Avenir"/>
              </a:rPr>
              <a:t>TSDs are the hallmark of most (retro)transposons</a:t>
            </a:r>
            <a:endParaRPr sz="1800">
              <a:solidFill>
                <a:schemeClr val="lt1"/>
              </a:solidFill>
              <a:latin typeface="Avenir"/>
              <a:ea typeface="Avenir"/>
              <a:cs typeface="Avenir"/>
              <a:sym typeface="Avenir"/>
            </a:endParaRPr>
          </a:p>
        </p:txBody>
      </p:sp>
      <p:pic>
        <p:nvPicPr>
          <p:cNvPr id="230" name="Google Shape;230;p10" descr="A picture containing text, screenshot, font, diagram&#10;&#10;Description automatically generated"/>
          <p:cNvPicPr preferRelativeResize="0"/>
          <p:nvPr/>
        </p:nvPicPr>
        <p:blipFill rotWithShape="1">
          <a:blip r:embed="rId3">
            <a:alphaModFix/>
          </a:blip>
          <a:srcRect/>
          <a:stretch/>
        </p:blipFill>
        <p:spPr>
          <a:xfrm>
            <a:off x="4076271" y="806717"/>
            <a:ext cx="4039457" cy="5318135"/>
          </a:xfrm>
          <a:prstGeom prst="rect">
            <a:avLst/>
          </a:prstGeom>
          <a:noFill/>
          <a:ln>
            <a:noFill/>
          </a:ln>
        </p:spPr>
      </p:pic>
      <p:sp>
        <p:nvSpPr>
          <p:cNvPr id="231" name="Google Shape;231;p10"/>
          <p:cNvSpPr/>
          <p:nvPr/>
        </p:nvSpPr>
        <p:spPr>
          <a:xfrm>
            <a:off x="4076271" y="806717"/>
            <a:ext cx="392034" cy="369332"/>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Google Shape;232;p10"/>
          <p:cNvSpPr txBox="1"/>
          <p:nvPr/>
        </p:nvSpPr>
        <p:spPr>
          <a:xfrm>
            <a:off x="8495313" y="3758558"/>
            <a:ext cx="3481340" cy="1021512"/>
          </a:xfrm>
          <a:prstGeom prst="roundRect">
            <a:avLst/>
          </a:prstGeom>
          <a:solidFill>
            <a:srgbClr val="78CDD7"/>
          </a:solidFill>
          <a:ln w="12700" cap="flat" cmpd="sng">
            <a:no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lt1"/>
                </a:solidFill>
                <a:latin typeface="Avenir"/>
                <a:ea typeface="Avenir"/>
                <a:cs typeface="Avenir"/>
                <a:sym typeface="Avenir"/>
              </a:rPr>
              <a:t>The length is variable for LINEs but can be of specific lengths for other types of elements</a:t>
            </a:r>
            <a:endParaRPr sz="1800">
              <a:solidFill>
                <a:schemeClr val="lt1"/>
              </a:solidFill>
              <a:latin typeface="Avenir"/>
              <a:ea typeface="Avenir"/>
              <a:cs typeface="Avenir"/>
              <a:sym typeface="Avenir"/>
            </a:endParaRPr>
          </a:p>
        </p:txBody>
      </p:sp>
      <p:sp>
        <p:nvSpPr>
          <p:cNvPr id="233" name="Google Shape;233;p10"/>
          <p:cNvSpPr txBox="1"/>
          <p:nvPr/>
        </p:nvSpPr>
        <p:spPr>
          <a:xfrm>
            <a:off x="8495313" y="2496288"/>
            <a:ext cx="3481340" cy="715045"/>
          </a:xfrm>
          <a:prstGeom prst="roundRect">
            <a:avLst/>
          </a:prstGeom>
          <a:solidFill>
            <a:srgbClr val="78CDD7"/>
          </a:solidFill>
          <a:ln w="12700" cap="flat" cmpd="sng">
            <a:no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dirty="0">
                <a:solidFill>
                  <a:schemeClr val="lt1"/>
                </a:solidFill>
                <a:latin typeface="Avenir"/>
                <a:ea typeface="Avenir"/>
                <a:cs typeface="Avenir"/>
                <a:sym typeface="Avenir"/>
              </a:rPr>
              <a:t>The </a:t>
            </a:r>
            <a:r>
              <a:rPr lang="de-CH" sz="1800" dirty="0" err="1">
                <a:solidFill>
                  <a:schemeClr val="lt1"/>
                </a:solidFill>
                <a:latin typeface="Avenir"/>
                <a:ea typeface="Avenir"/>
                <a:cs typeface="Avenir"/>
                <a:sym typeface="Avenir"/>
              </a:rPr>
              <a:t>length</a:t>
            </a:r>
            <a:r>
              <a:rPr lang="de-CH" sz="1800" dirty="0">
                <a:solidFill>
                  <a:schemeClr val="lt1"/>
                </a:solidFill>
                <a:latin typeface="Avenir"/>
                <a:ea typeface="Avenir"/>
                <a:cs typeface="Avenir"/>
                <a:sym typeface="Avenir"/>
              </a:rPr>
              <a:t> </a:t>
            </a:r>
            <a:r>
              <a:rPr lang="de-CH" sz="1800" dirty="0" err="1">
                <a:solidFill>
                  <a:schemeClr val="lt1"/>
                </a:solidFill>
                <a:latin typeface="Avenir"/>
                <a:ea typeface="Avenir"/>
                <a:cs typeface="Avenir"/>
                <a:sym typeface="Avenir"/>
              </a:rPr>
              <a:t>of</a:t>
            </a:r>
            <a:r>
              <a:rPr lang="de-CH" sz="1800" dirty="0">
                <a:solidFill>
                  <a:schemeClr val="lt1"/>
                </a:solidFill>
                <a:latin typeface="Avenir"/>
                <a:ea typeface="Avenir"/>
                <a:cs typeface="Avenir"/>
                <a:sym typeface="Avenir"/>
              </a:rPr>
              <a:t> TSDs </a:t>
            </a:r>
            <a:r>
              <a:rPr lang="de-CH" sz="1800" dirty="0" err="1">
                <a:solidFill>
                  <a:schemeClr val="lt1"/>
                </a:solidFill>
                <a:latin typeface="Avenir"/>
                <a:ea typeface="Avenir"/>
                <a:cs typeface="Avenir"/>
                <a:sym typeface="Avenir"/>
              </a:rPr>
              <a:t>is</a:t>
            </a:r>
            <a:r>
              <a:rPr lang="de-CH" sz="1800" dirty="0">
                <a:solidFill>
                  <a:schemeClr val="lt1"/>
                </a:solidFill>
                <a:latin typeface="Avenir"/>
                <a:ea typeface="Avenir"/>
                <a:cs typeface="Avenir"/>
                <a:sym typeface="Avenir"/>
              </a:rPr>
              <a:t> </a:t>
            </a:r>
            <a:r>
              <a:rPr lang="de-CH" sz="1800" dirty="0" err="1">
                <a:solidFill>
                  <a:schemeClr val="lt1"/>
                </a:solidFill>
                <a:latin typeface="Avenir"/>
                <a:ea typeface="Avenir"/>
                <a:cs typeface="Avenir"/>
                <a:sym typeface="Avenir"/>
              </a:rPr>
              <a:t>important</a:t>
            </a:r>
            <a:r>
              <a:rPr lang="de-CH" sz="1800" dirty="0">
                <a:solidFill>
                  <a:schemeClr val="lt1"/>
                </a:solidFill>
                <a:latin typeface="Avenir"/>
                <a:ea typeface="Avenir"/>
                <a:cs typeface="Avenir"/>
                <a:sym typeface="Avenir"/>
              </a:rPr>
              <a:t> </a:t>
            </a:r>
            <a:r>
              <a:rPr lang="de-CH" sz="1800" dirty="0" err="1">
                <a:solidFill>
                  <a:schemeClr val="lt1"/>
                </a:solidFill>
                <a:latin typeface="Avenir"/>
                <a:ea typeface="Avenir"/>
                <a:cs typeface="Avenir"/>
                <a:sym typeface="Avenir"/>
              </a:rPr>
              <a:t>for</a:t>
            </a:r>
            <a:r>
              <a:rPr lang="de-CH" sz="1800" dirty="0">
                <a:solidFill>
                  <a:schemeClr val="lt1"/>
                </a:solidFill>
                <a:latin typeface="Avenir"/>
                <a:ea typeface="Avenir"/>
                <a:cs typeface="Avenir"/>
                <a:sym typeface="Avenir"/>
              </a:rPr>
              <a:t> </a:t>
            </a:r>
            <a:r>
              <a:rPr lang="de-CH" sz="1800" dirty="0" err="1">
                <a:solidFill>
                  <a:schemeClr val="lt1"/>
                </a:solidFill>
                <a:latin typeface="Avenir"/>
                <a:ea typeface="Avenir"/>
                <a:cs typeface="Avenir"/>
                <a:sym typeface="Avenir"/>
              </a:rPr>
              <a:t>classification</a:t>
            </a:r>
            <a:endParaRPr sz="1800" dirty="0">
              <a:solidFill>
                <a:schemeClr val="lt1"/>
              </a:solidFill>
              <a:latin typeface="Avenir"/>
              <a:ea typeface="Avenir"/>
              <a:cs typeface="Avenir"/>
              <a:sym typeface="Avenir"/>
            </a:endParaRPr>
          </a:p>
        </p:txBody>
      </p:sp>
      <p:sp>
        <p:nvSpPr>
          <p:cNvPr id="2" name="Google Shape;174;p8">
            <a:extLst>
              <a:ext uri="{FF2B5EF4-FFF2-40B4-BE49-F238E27FC236}">
                <a16:creationId xmlns:a16="http://schemas.microsoft.com/office/drawing/2014/main" id="{F3844FB2-FFDB-A80C-3861-40E9147D2439}"/>
              </a:ext>
            </a:extLst>
          </p:cNvPr>
          <p:cNvSpPr txBox="1"/>
          <p:nvPr/>
        </p:nvSpPr>
        <p:spPr>
          <a:xfrm>
            <a:off x="1983230" y="131702"/>
            <a:ext cx="8225541" cy="646941"/>
          </a:xfrm>
          <a:prstGeom prst="roundRect">
            <a:avLst/>
          </a:prstGeom>
          <a:solidFill>
            <a:srgbClr val="F4F9F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Target Site </a:t>
            </a:r>
            <a:r>
              <a:rPr lang="de-CH" sz="3200" b="1" i="0" u="none" strike="noStrike" cap="none" dirty="0" err="1">
                <a:solidFill>
                  <a:schemeClr val="dk1"/>
                </a:solidFill>
                <a:latin typeface="Avenir"/>
                <a:ea typeface="Avenir"/>
                <a:cs typeface="Avenir"/>
                <a:sym typeface="Avenir"/>
              </a:rPr>
              <a:t>Duplication</a:t>
            </a:r>
            <a:r>
              <a:rPr lang="de-CH" sz="3200" b="1" i="0" u="none" strike="noStrike" cap="none" dirty="0">
                <a:solidFill>
                  <a:schemeClr val="dk1"/>
                </a:solidFill>
                <a:latin typeface="Avenir"/>
                <a:ea typeface="Avenir"/>
                <a:cs typeface="Avenir"/>
                <a:sym typeface="Avenir"/>
              </a:rPr>
              <a:t> (TSD)</a:t>
            </a:r>
            <a:endParaRPr sz="3200" b="1" i="0" u="none" strike="noStrike" cap="none" dirty="0">
              <a:solidFill>
                <a:schemeClr val="dk1"/>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41" name="Google Shape;241;p11" descr="Figure 1"/>
          <p:cNvPicPr preferRelativeResize="0"/>
          <p:nvPr/>
        </p:nvPicPr>
        <p:blipFill rotWithShape="1">
          <a:blip r:embed="rId3">
            <a:alphaModFix/>
          </a:blip>
          <a:srcRect l="68400" t="47215" b="39891"/>
          <a:stretch/>
        </p:blipFill>
        <p:spPr>
          <a:xfrm>
            <a:off x="3314571" y="1895195"/>
            <a:ext cx="5159805" cy="1792221"/>
          </a:xfrm>
          <a:prstGeom prst="rect">
            <a:avLst/>
          </a:prstGeom>
          <a:noFill/>
          <a:ln>
            <a:noFill/>
          </a:ln>
        </p:spPr>
      </p:pic>
      <p:sp>
        <p:nvSpPr>
          <p:cNvPr id="242" name="Google Shape;242;p11"/>
          <p:cNvSpPr/>
          <p:nvPr/>
        </p:nvSpPr>
        <p:spPr>
          <a:xfrm>
            <a:off x="5364387" y="1977886"/>
            <a:ext cx="1451113" cy="1182757"/>
          </a:xfrm>
          <a:prstGeom prst="ellipse">
            <a:avLst/>
          </a:prstGeom>
          <a:noFill/>
          <a:ln w="5715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43" name="Google Shape;243;p11"/>
          <p:cNvCxnSpPr/>
          <p:nvPr/>
        </p:nvCxnSpPr>
        <p:spPr>
          <a:xfrm>
            <a:off x="6700721" y="2935221"/>
            <a:ext cx="844826" cy="616226"/>
          </a:xfrm>
          <a:prstGeom prst="straightConnector1">
            <a:avLst/>
          </a:prstGeom>
          <a:noFill/>
          <a:ln w="57150" cap="flat" cmpd="sng">
            <a:solidFill>
              <a:srgbClr val="FFC000"/>
            </a:solidFill>
            <a:prstDash val="solid"/>
            <a:miter lim="800000"/>
            <a:headEnd type="none" w="sm" len="sm"/>
            <a:tailEnd type="triangle" w="med" len="med"/>
          </a:ln>
        </p:spPr>
      </p:cxnSp>
      <p:sp>
        <p:nvSpPr>
          <p:cNvPr id="244" name="Google Shape;244;p11"/>
          <p:cNvSpPr txBox="1"/>
          <p:nvPr/>
        </p:nvSpPr>
        <p:spPr>
          <a:xfrm>
            <a:off x="6700721" y="3551448"/>
            <a:ext cx="44172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dirty="0">
                <a:solidFill>
                  <a:schemeClr val="dk1"/>
                </a:solidFill>
                <a:latin typeface="Avenir"/>
                <a:ea typeface="Avenir"/>
                <a:cs typeface="Avenir"/>
                <a:sym typeface="Avenir"/>
              </a:rPr>
              <a:t>Priming and </a:t>
            </a:r>
            <a:r>
              <a:rPr lang="de-CH" sz="1800" dirty="0" err="1">
                <a:solidFill>
                  <a:schemeClr val="dk1"/>
                </a:solidFill>
                <a:latin typeface="Avenir"/>
                <a:ea typeface="Avenir"/>
                <a:cs typeface="Avenir"/>
                <a:sym typeface="Avenir"/>
              </a:rPr>
              <a:t>endonuclease</a:t>
            </a:r>
            <a:r>
              <a:rPr lang="de-CH" sz="1800" dirty="0">
                <a:solidFill>
                  <a:schemeClr val="dk1"/>
                </a:solidFill>
                <a:latin typeface="Avenir"/>
                <a:ea typeface="Avenir"/>
                <a:cs typeface="Avenir"/>
                <a:sym typeface="Avenir"/>
              </a:rPr>
              <a:t> </a:t>
            </a:r>
            <a:r>
              <a:rPr lang="de-CH" sz="1800" dirty="0" err="1">
                <a:solidFill>
                  <a:schemeClr val="dk1"/>
                </a:solidFill>
                <a:latin typeface="Avenir"/>
                <a:ea typeface="Avenir"/>
                <a:cs typeface="Avenir"/>
                <a:sym typeface="Avenir"/>
              </a:rPr>
              <a:t>cleavage</a:t>
            </a:r>
            <a:r>
              <a:rPr lang="de-CH" sz="1800" dirty="0">
                <a:solidFill>
                  <a:schemeClr val="dk1"/>
                </a:solidFill>
                <a:latin typeface="Avenir"/>
                <a:ea typeface="Avenir"/>
                <a:cs typeface="Avenir"/>
                <a:sym typeface="Avenir"/>
              </a:rPr>
              <a:t> </a:t>
            </a:r>
            <a:r>
              <a:rPr lang="de-CH" sz="1800" dirty="0" err="1">
                <a:solidFill>
                  <a:schemeClr val="dk1"/>
                </a:solidFill>
                <a:latin typeface="Avenir"/>
                <a:ea typeface="Avenir"/>
                <a:cs typeface="Avenir"/>
                <a:sym typeface="Avenir"/>
              </a:rPr>
              <a:t>site</a:t>
            </a:r>
            <a:endParaRPr sz="1800" dirty="0">
              <a:solidFill>
                <a:schemeClr val="dk1"/>
              </a:solidFill>
              <a:latin typeface="Avenir"/>
              <a:ea typeface="Avenir"/>
              <a:cs typeface="Avenir"/>
              <a:sym typeface="Avenir"/>
            </a:endParaRPr>
          </a:p>
        </p:txBody>
      </p:sp>
      <p:sp>
        <p:nvSpPr>
          <p:cNvPr id="245" name="Google Shape;245;p11"/>
          <p:cNvSpPr txBox="1"/>
          <p:nvPr/>
        </p:nvSpPr>
        <p:spPr>
          <a:xfrm>
            <a:off x="317572" y="5625143"/>
            <a:ext cx="3941277" cy="1021512"/>
          </a:xfrm>
          <a:prstGeom prst="roundRect">
            <a:avLst/>
          </a:prstGeom>
          <a:solidFill>
            <a:srgbClr val="78CDD7"/>
          </a:solidFill>
          <a:ln w="12700" cap="flat" cmpd="sng">
            <a:no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b="0" i="0" u="none" strike="noStrike">
                <a:solidFill>
                  <a:schemeClr val="lt1"/>
                </a:solidFill>
                <a:latin typeface="Avenir"/>
                <a:ea typeface="Avenir"/>
                <a:cs typeface="Avenir"/>
                <a:sym typeface="Avenir"/>
              </a:rPr>
              <a:t>Preferential target for L1 in humans:</a:t>
            </a:r>
            <a:endParaRPr/>
          </a:p>
          <a:p>
            <a:pPr marL="0" marR="0" lvl="0" indent="0" algn="l" rtl="0">
              <a:spcBef>
                <a:spcPts val="0"/>
              </a:spcBef>
              <a:spcAft>
                <a:spcPts val="0"/>
              </a:spcAft>
              <a:buNone/>
            </a:pPr>
            <a:r>
              <a:rPr lang="de-CH" sz="1800" b="0" i="0" u="none" strike="noStrike">
                <a:solidFill>
                  <a:schemeClr val="lt1"/>
                </a:solidFill>
                <a:latin typeface="Avenir"/>
                <a:ea typeface="Avenir"/>
                <a:cs typeface="Avenir"/>
                <a:sym typeface="Avenir"/>
              </a:rPr>
              <a:t>5’-TTTTT/AA-3’</a:t>
            </a:r>
            <a:endParaRPr/>
          </a:p>
          <a:p>
            <a:pPr marL="0" marR="0" lvl="0" indent="0" algn="l" rtl="0">
              <a:spcBef>
                <a:spcPts val="0"/>
              </a:spcBef>
              <a:spcAft>
                <a:spcPts val="0"/>
              </a:spcAft>
              <a:buNone/>
            </a:pPr>
            <a:r>
              <a:rPr lang="de-CH" sz="1800">
                <a:solidFill>
                  <a:schemeClr val="lt1"/>
                </a:solidFill>
                <a:latin typeface="Avenir"/>
                <a:ea typeface="Avenir"/>
                <a:cs typeface="Avenir"/>
                <a:sym typeface="Avenir"/>
              </a:rPr>
              <a:t>(Feng et al., 1996; Jurka, 1997)</a:t>
            </a:r>
            <a:endParaRPr sz="1800" b="0" i="0" u="none" strike="noStrike">
              <a:solidFill>
                <a:schemeClr val="lt1"/>
              </a:solidFill>
              <a:latin typeface="Avenir"/>
              <a:ea typeface="Avenir"/>
              <a:cs typeface="Avenir"/>
              <a:sym typeface="Avenir"/>
            </a:endParaRPr>
          </a:p>
        </p:txBody>
      </p:sp>
      <p:sp>
        <p:nvSpPr>
          <p:cNvPr id="2" name="Google Shape;174;p8">
            <a:extLst>
              <a:ext uri="{FF2B5EF4-FFF2-40B4-BE49-F238E27FC236}">
                <a16:creationId xmlns:a16="http://schemas.microsoft.com/office/drawing/2014/main" id="{418768FA-B710-6F04-F752-2F421343F5BC}"/>
              </a:ext>
            </a:extLst>
          </p:cNvPr>
          <p:cNvSpPr txBox="1"/>
          <p:nvPr/>
        </p:nvSpPr>
        <p:spPr>
          <a:xfrm>
            <a:off x="1983230" y="131702"/>
            <a:ext cx="8225541" cy="646941"/>
          </a:xfrm>
          <a:prstGeom prst="roundRect">
            <a:avLst/>
          </a:prstGeom>
          <a:solidFill>
            <a:srgbClr val="F4F9F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Target </a:t>
            </a:r>
            <a:r>
              <a:rPr lang="de-CH" sz="3200" b="1" i="0" u="none" strike="noStrike" cap="none" dirty="0" err="1">
                <a:solidFill>
                  <a:schemeClr val="dk1"/>
                </a:solidFill>
                <a:latin typeface="Avenir"/>
                <a:ea typeface="Avenir"/>
                <a:cs typeface="Avenir"/>
                <a:sym typeface="Avenir"/>
              </a:rPr>
              <a:t>site</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preferentiality</a:t>
            </a:r>
            <a:endParaRPr sz="3200" b="1" i="0" u="none" strike="noStrike" cap="none" dirty="0">
              <a:solidFill>
                <a:schemeClr val="dk1"/>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1" name="Google Shape;251;p12"/>
          <p:cNvPicPr preferRelativeResize="0"/>
          <p:nvPr/>
        </p:nvPicPr>
        <p:blipFill rotWithShape="1">
          <a:blip r:embed="rId3">
            <a:alphaModFix/>
          </a:blip>
          <a:srcRect/>
          <a:stretch/>
        </p:blipFill>
        <p:spPr>
          <a:xfrm>
            <a:off x="290818" y="1637950"/>
            <a:ext cx="11610363" cy="3582099"/>
          </a:xfrm>
          <a:prstGeom prst="rect">
            <a:avLst/>
          </a:prstGeom>
          <a:noFill/>
          <a:ln>
            <a:noFill/>
          </a:ln>
        </p:spPr>
      </p:pic>
      <p:sp>
        <p:nvSpPr>
          <p:cNvPr id="252" name="Google Shape;252;p12"/>
          <p:cNvSpPr txBox="1"/>
          <p:nvPr/>
        </p:nvSpPr>
        <p:spPr>
          <a:xfrm>
            <a:off x="290818" y="5715859"/>
            <a:ext cx="6486526" cy="408578"/>
          </a:xfrm>
          <a:prstGeom prst="roundRect">
            <a:avLst/>
          </a:prstGeom>
          <a:solidFill>
            <a:srgbClr val="78CDD7"/>
          </a:solidFill>
          <a:ln w="12700" cap="flat" cmpd="sng">
            <a:no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b="0" i="0" u="none" strike="noStrike">
                <a:solidFill>
                  <a:schemeClr val="lt1"/>
                </a:solidFill>
                <a:latin typeface="Avenir"/>
                <a:ea typeface="Avenir"/>
                <a:cs typeface="Avenir"/>
                <a:sym typeface="Avenir"/>
              </a:rPr>
              <a:t>TPRT can lead to insertion site preference or even specificity</a:t>
            </a:r>
            <a:endParaRPr sz="1800">
              <a:solidFill>
                <a:schemeClr val="lt1"/>
              </a:solidFill>
              <a:latin typeface="Avenir"/>
              <a:ea typeface="Avenir"/>
              <a:cs typeface="Avenir"/>
              <a:sym typeface="Avenir"/>
            </a:endParaRPr>
          </a:p>
        </p:txBody>
      </p:sp>
      <p:sp>
        <p:nvSpPr>
          <p:cNvPr id="253" name="Google Shape;253;p12"/>
          <p:cNvSpPr txBox="1"/>
          <p:nvPr/>
        </p:nvSpPr>
        <p:spPr>
          <a:xfrm>
            <a:off x="10032846" y="1268618"/>
            <a:ext cx="174307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b="1" i="0" u="none" strike="noStrike" dirty="0">
                <a:solidFill>
                  <a:srgbClr val="0075A2"/>
                </a:solidFill>
                <a:latin typeface="Arial"/>
                <a:ea typeface="Arial"/>
                <a:cs typeface="Arial"/>
                <a:sym typeface="Arial"/>
              </a:rPr>
              <a:t>R2 </a:t>
            </a:r>
            <a:r>
              <a:rPr lang="de-CH" sz="1800" b="1" i="0" u="none" strike="noStrike" dirty="0" err="1">
                <a:solidFill>
                  <a:srgbClr val="0075A2"/>
                </a:solidFill>
                <a:latin typeface="Arial"/>
                <a:ea typeface="Arial"/>
                <a:cs typeface="Arial"/>
                <a:sym typeface="Arial"/>
              </a:rPr>
              <a:t>target</a:t>
            </a:r>
            <a:r>
              <a:rPr lang="de-CH" sz="1800" b="1" i="0" u="none" strike="noStrike" dirty="0">
                <a:solidFill>
                  <a:srgbClr val="0075A2"/>
                </a:solidFill>
                <a:latin typeface="Arial"/>
                <a:ea typeface="Arial"/>
                <a:cs typeface="Arial"/>
                <a:sym typeface="Arial"/>
              </a:rPr>
              <a:t> </a:t>
            </a:r>
            <a:r>
              <a:rPr lang="de-CH" sz="1800" b="1" i="0" u="none" strike="noStrike" dirty="0" err="1">
                <a:solidFill>
                  <a:srgbClr val="0075A2"/>
                </a:solidFill>
                <a:latin typeface="Arial"/>
                <a:ea typeface="Arial"/>
                <a:cs typeface="Arial"/>
                <a:sym typeface="Arial"/>
              </a:rPr>
              <a:t>site</a:t>
            </a:r>
            <a:endParaRPr sz="1800" b="0" i="0" u="none" strike="noStrike" dirty="0">
              <a:solidFill>
                <a:srgbClr val="0075A2"/>
              </a:solidFill>
              <a:latin typeface="Arial"/>
              <a:ea typeface="Arial"/>
              <a:cs typeface="Arial"/>
              <a:sym typeface="Arial"/>
            </a:endParaRPr>
          </a:p>
        </p:txBody>
      </p:sp>
      <p:sp>
        <p:nvSpPr>
          <p:cNvPr id="254" name="Google Shape;254;p12"/>
          <p:cNvSpPr txBox="1"/>
          <p:nvPr/>
        </p:nvSpPr>
        <p:spPr>
          <a:xfrm>
            <a:off x="9248775" y="6581001"/>
            <a:ext cx="29432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200" b="0" i="0" u="none" strike="noStrike">
                <a:solidFill>
                  <a:schemeClr val="dk1"/>
                </a:solidFill>
                <a:latin typeface="Avenir"/>
                <a:ea typeface="Avenir"/>
                <a:cs typeface="Avenir"/>
                <a:sym typeface="Avenir"/>
              </a:rPr>
              <a:t>Kojima &amp; Fujiwara 2005, </a:t>
            </a:r>
            <a:r>
              <a:rPr lang="de-CH" sz="1200" b="0" i="1" u="none" strike="noStrike">
                <a:solidFill>
                  <a:schemeClr val="dk1"/>
                </a:solidFill>
                <a:latin typeface="Avenir"/>
                <a:ea typeface="Avenir"/>
                <a:cs typeface="Avenir"/>
                <a:sym typeface="Avenir"/>
              </a:rPr>
              <a:t>Mol. Biol. Evol.</a:t>
            </a:r>
            <a:endParaRPr sz="1200" b="0" i="0" u="none" strike="noStrike">
              <a:solidFill>
                <a:schemeClr val="dk1"/>
              </a:solidFill>
              <a:latin typeface="Avenir"/>
              <a:ea typeface="Avenir"/>
              <a:cs typeface="Avenir"/>
              <a:sym typeface="Avenir"/>
            </a:endParaRPr>
          </a:p>
        </p:txBody>
      </p:sp>
      <p:sp>
        <p:nvSpPr>
          <p:cNvPr id="2" name="Google Shape;174;p8">
            <a:extLst>
              <a:ext uri="{FF2B5EF4-FFF2-40B4-BE49-F238E27FC236}">
                <a16:creationId xmlns:a16="http://schemas.microsoft.com/office/drawing/2014/main" id="{6687952F-CD63-9E85-EEC8-ABD79D8BDC9C}"/>
              </a:ext>
            </a:extLst>
          </p:cNvPr>
          <p:cNvSpPr txBox="1"/>
          <p:nvPr/>
        </p:nvSpPr>
        <p:spPr>
          <a:xfrm>
            <a:off x="1983230" y="131702"/>
            <a:ext cx="8225541" cy="1191771"/>
          </a:xfrm>
          <a:prstGeom prst="roundRect">
            <a:avLst/>
          </a:prstGeom>
          <a:solidFill>
            <a:srgbClr val="F4F9F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Target </a:t>
            </a:r>
            <a:r>
              <a:rPr lang="de-CH" sz="3200" b="1" i="0" u="none" strike="noStrike" cap="none" dirty="0" err="1">
                <a:solidFill>
                  <a:schemeClr val="dk1"/>
                </a:solidFill>
                <a:latin typeface="Avenir"/>
                <a:ea typeface="Avenir"/>
                <a:cs typeface="Avenir"/>
                <a:sym typeface="Avenir"/>
              </a:rPr>
              <a:t>site</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preferentiality</a:t>
            </a:r>
            <a:endParaRPr lang="de-CH" sz="3200" b="1" i="0" u="none" strike="noStrike" cap="none" dirty="0">
              <a:solidFill>
                <a:schemeClr val="dk1"/>
              </a:solidFill>
              <a:latin typeface="Avenir"/>
              <a:ea typeface="Avenir"/>
              <a:cs typeface="Avenir"/>
              <a:sym typeface="Avenir"/>
            </a:endParaRPr>
          </a:p>
          <a:p>
            <a:pPr marL="0" marR="0" lvl="0" indent="0" algn="ctr" rtl="0">
              <a:spcBef>
                <a:spcPts val="0"/>
              </a:spcBef>
              <a:spcAft>
                <a:spcPts val="0"/>
              </a:spcAft>
              <a:buNone/>
            </a:pPr>
            <a:r>
              <a:rPr lang="de-CH" sz="3200" b="1" dirty="0">
                <a:solidFill>
                  <a:schemeClr val="dk1"/>
                </a:solidFill>
                <a:latin typeface="Avenir"/>
                <a:ea typeface="Avenir"/>
                <a:cs typeface="Avenir"/>
                <a:sym typeface="Avenir"/>
              </a:rPr>
              <a:t>The </a:t>
            </a:r>
            <a:r>
              <a:rPr lang="de-CH" sz="3200" b="1" dirty="0" err="1">
                <a:solidFill>
                  <a:schemeClr val="dk1"/>
                </a:solidFill>
                <a:latin typeface="Avenir"/>
                <a:ea typeface="Avenir"/>
                <a:cs typeface="Avenir"/>
                <a:sym typeface="Avenir"/>
              </a:rPr>
              <a:t>case</a:t>
            </a:r>
            <a:r>
              <a:rPr lang="de-CH" sz="3200" b="1" dirty="0">
                <a:solidFill>
                  <a:schemeClr val="dk1"/>
                </a:solidFill>
                <a:latin typeface="Avenir"/>
                <a:ea typeface="Avenir"/>
                <a:cs typeface="Avenir"/>
                <a:sym typeface="Avenir"/>
              </a:rPr>
              <a:t> </a:t>
            </a:r>
            <a:r>
              <a:rPr lang="de-CH" sz="3200" b="1" dirty="0" err="1">
                <a:solidFill>
                  <a:schemeClr val="dk1"/>
                </a:solidFill>
                <a:latin typeface="Avenir"/>
                <a:ea typeface="Avenir"/>
                <a:cs typeface="Avenir"/>
                <a:sym typeface="Avenir"/>
              </a:rPr>
              <a:t>of</a:t>
            </a:r>
            <a:r>
              <a:rPr lang="de-CH" sz="3200" b="1" dirty="0">
                <a:solidFill>
                  <a:schemeClr val="dk1"/>
                </a:solidFill>
                <a:latin typeface="Avenir"/>
                <a:ea typeface="Avenir"/>
                <a:cs typeface="Avenir"/>
                <a:sym typeface="Avenir"/>
              </a:rPr>
              <a:t> R2</a:t>
            </a:r>
            <a:endParaRPr sz="3200" b="1" i="0" u="none" strike="noStrike" cap="none" dirty="0">
              <a:solidFill>
                <a:schemeClr val="dk1"/>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60" name="Google Shape;260;p13"/>
          <p:cNvPicPr preferRelativeResize="0"/>
          <p:nvPr/>
        </p:nvPicPr>
        <p:blipFill rotWithShape="1">
          <a:blip r:embed="rId3">
            <a:alphaModFix/>
          </a:blip>
          <a:srcRect b="48056"/>
          <a:stretch/>
        </p:blipFill>
        <p:spPr>
          <a:xfrm>
            <a:off x="1631552" y="2194065"/>
            <a:ext cx="8928893" cy="3906500"/>
          </a:xfrm>
          <a:prstGeom prst="rect">
            <a:avLst/>
          </a:prstGeom>
          <a:noFill/>
          <a:ln>
            <a:noFill/>
          </a:ln>
        </p:spPr>
      </p:pic>
      <p:sp>
        <p:nvSpPr>
          <p:cNvPr id="261" name="Google Shape;261;p13"/>
          <p:cNvSpPr txBox="1"/>
          <p:nvPr/>
        </p:nvSpPr>
        <p:spPr>
          <a:xfrm>
            <a:off x="10170998" y="6581001"/>
            <a:ext cx="2021002"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a:solidFill>
                  <a:schemeClr val="dk1"/>
                </a:solidFill>
                <a:latin typeface="Avenir"/>
                <a:ea typeface="Avenir"/>
                <a:cs typeface="Avenir"/>
                <a:sym typeface="Avenir"/>
              </a:rPr>
              <a:t>Carelli et al 2016, </a:t>
            </a:r>
            <a:r>
              <a:rPr lang="de-CH" sz="1200" i="1">
                <a:solidFill>
                  <a:schemeClr val="dk1"/>
                </a:solidFill>
                <a:latin typeface="Avenir"/>
                <a:ea typeface="Avenir"/>
                <a:cs typeface="Avenir"/>
                <a:sym typeface="Avenir"/>
              </a:rPr>
              <a:t>Gen Res</a:t>
            </a:r>
            <a:endParaRPr sz="1200" i="1">
              <a:solidFill>
                <a:schemeClr val="dk1"/>
              </a:solidFill>
              <a:latin typeface="Avenir"/>
              <a:ea typeface="Avenir"/>
              <a:cs typeface="Avenir"/>
              <a:sym typeface="Avenir"/>
            </a:endParaRPr>
          </a:p>
        </p:txBody>
      </p:sp>
      <p:sp>
        <p:nvSpPr>
          <p:cNvPr id="262" name="Google Shape;262;p13"/>
          <p:cNvSpPr txBox="1"/>
          <p:nvPr/>
        </p:nvSpPr>
        <p:spPr>
          <a:xfrm>
            <a:off x="2697280" y="6252966"/>
            <a:ext cx="6797438" cy="408578"/>
          </a:xfrm>
          <a:prstGeom prst="roundRect">
            <a:avLst/>
          </a:prstGeom>
          <a:solidFill>
            <a:srgbClr val="78CDD7"/>
          </a:solidFill>
          <a:ln w="12700" cap="flat" cmpd="sng">
            <a:no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lt1"/>
                </a:solidFill>
                <a:latin typeface="Avenir"/>
                <a:ea typeface="Avenir"/>
                <a:cs typeface="Avenir"/>
                <a:sym typeface="Avenir"/>
              </a:rPr>
              <a:t>Retrogenes occur when LINE RT recognizes the poly-A tails (L1)</a:t>
            </a:r>
            <a:endParaRPr sz="1800">
              <a:solidFill>
                <a:schemeClr val="lt1"/>
              </a:solidFill>
              <a:latin typeface="Avenir"/>
              <a:ea typeface="Avenir"/>
              <a:cs typeface="Avenir"/>
              <a:sym typeface="Avenir"/>
            </a:endParaRPr>
          </a:p>
        </p:txBody>
      </p:sp>
      <p:sp>
        <p:nvSpPr>
          <p:cNvPr id="271" name="Google Shape;271;p13"/>
          <p:cNvSpPr/>
          <p:nvPr/>
        </p:nvSpPr>
        <p:spPr>
          <a:xfrm flipH="1">
            <a:off x="9938588" y="1283734"/>
            <a:ext cx="464820" cy="342896"/>
          </a:xfrm>
          <a:prstGeom prst="rightArrow">
            <a:avLst>
              <a:gd name="adj1" fmla="val 50000"/>
              <a:gd name="adj2" fmla="val 50000"/>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2" name="Google Shape;272;p13"/>
          <p:cNvSpPr txBox="1"/>
          <p:nvPr/>
        </p:nvSpPr>
        <p:spPr>
          <a:xfrm>
            <a:off x="10372469" y="1134073"/>
            <a:ext cx="1802339"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600" dirty="0">
                <a:solidFill>
                  <a:schemeClr val="dk1"/>
                </a:solidFill>
                <a:latin typeface="Avenir"/>
                <a:ea typeface="Avenir"/>
                <a:cs typeface="Avenir"/>
                <a:sym typeface="Avenir"/>
              </a:rPr>
              <a:t>Recognition </a:t>
            </a:r>
            <a:r>
              <a:rPr lang="de-CH" sz="1600" dirty="0" err="1">
                <a:solidFill>
                  <a:schemeClr val="dk1"/>
                </a:solidFill>
                <a:latin typeface="Avenir"/>
                <a:ea typeface="Avenir"/>
                <a:cs typeface="Avenir"/>
                <a:sym typeface="Avenir"/>
              </a:rPr>
              <a:t>site</a:t>
            </a:r>
            <a:r>
              <a:rPr lang="de-CH" sz="1600" dirty="0">
                <a:solidFill>
                  <a:schemeClr val="dk1"/>
                </a:solidFill>
                <a:latin typeface="Avenir"/>
                <a:ea typeface="Avenir"/>
                <a:cs typeface="Avenir"/>
                <a:sym typeface="Avenir"/>
              </a:rPr>
              <a:t> </a:t>
            </a:r>
            <a:r>
              <a:rPr lang="de-CH" sz="1600" dirty="0" err="1">
                <a:solidFill>
                  <a:schemeClr val="dk1"/>
                </a:solidFill>
                <a:latin typeface="Avenir"/>
                <a:ea typeface="Avenir"/>
                <a:cs typeface="Avenir"/>
                <a:sym typeface="Avenir"/>
              </a:rPr>
              <a:t>for</a:t>
            </a:r>
            <a:r>
              <a:rPr lang="de-CH" sz="1600" dirty="0">
                <a:solidFill>
                  <a:schemeClr val="dk1"/>
                </a:solidFill>
                <a:latin typeface="Avenir"/>
                <a:ea typeface="Avenir"/>
                <a:cs typeface="Avenir"/>
                <a:sym typeface="Avenir"/>
              </a:rPr>
              <a:t> RT</a:t>
            </a:r>
            <a:endParaRPr sz="1600" dirty="0">
              <a:solidFill>
                <a:schemeClr val="dk1"/>
              </a:solidFill>
              <a:latin typeface="Avenir"/>
              <a:ea typeface="Avenir"/>
              <a:cs typeface="Avenir"/>
              <a:sym typeface="Avenir"/>
            </a:endParaRPr>
          </a:p>
        </p:txBody>
      </p:sp>
      <p:grpSp>
        <p:nvGrpSpPr>
          <p:cNvPr id="20" name="Group 19">
            <a:extLst>
              <a:ext uri="{FF2B5EF4-FFF2-40B4-BE49-F238E27FC236}">
                <a16:creationId xmlns:a16="http://schemas.microsoft.com/office/drawing/2014/main" id="{BB6244B2-A8F3-1CC7-B0DB-755D9397C7B1}"/>
              </a:ext>
            </a:extLst>
          </p:cNvPr>
          <p:cNvGrpSpPr/>
          <p:nvPr/>
        </p:nvGrpSpPr>
        <p:grpSpPr>
          <a:xfrm>
            <a:off x="2453227" y="942809"/>
            <a:ext cx="7383780" cy="704612"/>
            <a:chOff x="2404110" y="4576048"/>
            <a:chExt cx="7383780" cy="704612"/>
          </a:xfrm>
        </p:grpSpPr>
        <p:cxnSp>
          <p:nvCxnSpPr>
            <p:cNvPr id="21" name="Google Shape;180;p8">
              <a:extLst>
                <a:ext uri="{FF2B5EF4-FFF2-40B4-BE49-F238E27FC236}">
                  <a16:creationId xmlns:a16="http://schemas.microsoft.com/office/drawing/2014/main" id="{C2E9809F-6810-4FF0-8793-BB72B2BD816C}"/>
                </a:ext>
              </a:extLst>
            </p:cNvPr>
            <p:cNvCxnSpPr/>
            <p:nvPr/>
          </p:nvCxnSpPr>
          <p:spPr>
            <a:xfrm>
              <a:off x="2404110" y="5097780"/>
              <a:ext cx="7383780" cy="0"/>
            </a:xfrm>
            <a:prstGeom prst="straightConnector1">
              <a:avLst/>
            </a:prstGeom>
            <a:noFill/>
            <a:ln w="76200" cap="flat" cmpd="sng">
              <a:solidFill>
                <a:schemeClr val="accent3"/>
              </a:solidFill>
              <a:prstDash val="solid"/>
              <a:miter lim="800000"/>
              <a:headEnd type="none" w="sm" len="sm"/>
              <a:tailEnd type="none" w="sm" len="sm"/>
            </a:ln>
          </p:spPr>
        </p:cxnSp>
        <p:sp>
          <p:nvSpPr>
            <p:cNvPr id="22" name="Google Shape;181;p8">
              <a:extLst>
                <a:ext uri="{FF2B5EF4-FFF2-40B4-BE49-F238E27FC236}">
                  <a16:creationId xmlns:a16="http://schemas.microsoft.com/office/drawing/2014/main" id="{E98F73BC-296B-133E-7D1C-CD20D0D6E24C}"/>
                </a:ext>
              </a:extLst>
            </p:cNvPr>
            <p:cNvSpPr/>
            <p:nvPr/>
          </p:nvSpPr>
          <p:spPr>
            <a:xfrm>
              <a:off x="3387090" y="4930140"/>
              <a:ext cx="1638300" cy="350520"/>
            </a:xfrm>
            <a:prstGeom prst="roundRect">
              <a:avLst/>
            </a:prstGeom>
            <a:solidFill>
              <a:srgbClr val="94221E"/>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182;p8">
              <a:extLst>
                <a:ext uri="{FF2B5EF4-FFF2-40B4-BE49-F238E27FC236}">
                  <a16:creationId xmlns:a16="http://schemas.microsoft.com/office/drawing/2014/main" id="{90FD2109-5CFD-BA15-7056-4CEAB71D7FB4}"/>
                </a:ext>
              </a:extLst>
            </p:cNvPr>
            <p:cNvSpPr/>
            <p:nvPr/>
          </p:nvSpPr>
          <p:spPr>
            <a:xfrm>
              <a:off x="5177790" y="4930140"/>
              <a:ext cx="3695700" cy="350520"/>
            </a:xfrm>
            <a:prstGeom prst="roundRect">
              <a:avLst/>
            </a:prstGeom>
            <a:solidFill>
              <a:srgbClr val="F3CDCD"/>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183;p8">
              <a:extLst>
                <a:ext uri="{FF2B5EF4-FFF2-40B4-BE49-F238E27FC236}">
                  <a16:creationId xmlns:a16="http://schemas.microsoft.com/office/drawing/2014/main" id="{A24D8C82-ABED-8A71-E2D2-C2828EACFD78}"/>
                </a:ext>
              </a:extLst>
            </p:cNvPr>
            <p:cNvSpPr txBox="1"/>
            <p:nvPr/>
          </p:nvSpPr>
          <p:spPr>
            <a:xfrm>
              <a:off x="3814947" y="4576048"/>
              <a:ext cx="78258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b="0" i="0" u="none" strike="noStrike" cap="none">
                  <a:solidFill>
                    <a:schemeClr val="dk1"/>
                  </a:solidFill>
                  <a:latin typeface="Avenir"/>
                  <a:ea typeface="Avenir"/>
                  <a:cs typeface="Avenir"/>
                  <a:sym typeface="Avenir"/>
                </a:rPr>
                <a:t>ORF1</a:t>
              </a:r>
              <a:endParaRPr sz="1800" b="0" i="0" u="none" strike="noStrike" cap="none">
                <a:solidFill>
                  <a:schemeClr val="dk1"/>
                </a:solidFill>
                <a:latin typeface="Avenir"/>
                <a:ea typeface="Avenir"/>
                <a:cs typeface="Avenir"/>
                <a:sym typeface="Avenir"/>
              </a:endParaRPr>
            </a:p>
          </p:txBody>
        </p:sp>
        <p:sp>
          <p:nvSpPr>
            <p:cNvPr id="25" name="Google Shape;184;p8">
              <a:extLst>
                <a:ext uri="{FF2B5EF4-FFF2-40B4-BE49-F238E27FC236}">
                  <a16:creationId xmlns:a16="http://schemas.microsoft.com/office/drawing/2014/main" id="{54E37288-8D6D-B2D4-AA61-4FC552F7B3FB}"/>
                </a:ext>
              </a:extLst>
            </p:cNvPr>
            <p:cNvSpPr txBox="1"/>
            <p:nvPr/>
          </p:nvSpPr>
          <p:spPr>
            <a:xfrm>
              <a:off x="6634347" y="4576048"/>
              <a:ext cx="78258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b="0" i="0" u="none" strike="noStrike" cap="none">
                  <a:solidFill>
                    <a:schemeClr val="dk1"/>
                  </a:solidFill>
                  <a:latin typeface="Avenir"/>
                  <a:ea typeface="Avenir"/>
                  <a:cs typeface="Avenir"/>
                  <a:sym typeface="Avenir"/>
                </a:rPr>
                <a:t>ORF2</a:t>
              </a:r>
              <a:endParaRPr sz="1800" b="0" i="0" u="none" strike="noStrike" cap="none">
                <a:solidFill>
                  <a:schemeClr val="dk1"/>
                </a:solidFill>
                <a:latin typeface="Avenir"/>
                <a:ea typeface="Avenir"/>
                <a:cs typeface="Avenir"/>
                <a:sym typeface="Avenir"/>
              </a:endParaRPr>
            </a:p>
          </p:txBody>
        </p:sp>
        <p:sp>
          <p:nvSpPr>
            <p:cNvPr id="26" name="Google Shape;185;p8">
              <a:extLst>
                <a:ext uri="{FF2B5EF4-FFF2-40B4-BE49-F238E27FC236}">
                  <a16:creationId xmlns:a16="http://schemas.microsoft.com/office/drawing/2014/main" id="{048D3F5D-FA37-1FAF-1D65-A19A3FA325EB}"/>
                </a:ext>
              </a:extLst>
            </p:cNvPr>
            <p:cNvSpPr txBox="1"/>
            <p:nvPr/>
          </p:nvSpPr>
          <p:spPr>
            <a:xfrm>
              <a:off x="2466170" y="4652248"/>
              <a:ext cx="86113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b="0" i="0" u="none" strike="noStrike" cap="none">
                  <a:solidFill>
                    <a:schemeClr val="dk1"/>
                  </a:solidFill>
                  <a:latin typeface="Avenir"/>
                  <a:ea typeface="Avenir"/>
                  <a:cs typeface="Avenir"/>
                  <a:sym typeface="Avenir"/>
                </a:rPr>
                <a:t>5’ UTR</a:t>
              </a:r>
              <a:endParaRPr sz="1800" b="0" i="0" u="none" strike="noStrike" cap="none">
                <a:solidFill>
                  <a:schemeClr val="dk1"/>
                </a:solidFill>
                <a:latin typeface="Avenir"/>
                <a:ea typeface="Avenir"/>
                <a:cs typeface="Avenir"/>
                <a:sym typeface="Avenir"/>
              </a:endParaRPr>
            </a:p>
          </p:txBody>
        </p:sp>
        <p:sp>
          <p:nvSpPr>
            <p:cNvPr id="27" name="Google Shape;186;p8">
              <a:extLst>
                <a:ext uri="{FF2B5EF4-FFF2-40B4-BE49-F238E27FC236}">
                  <a16:creationId xmlns:a16="http://schemas.microsoft.com/office/drawing/2014/main" id="{A8D1A469-C38E-D107-4195-06FCBB355B28}"/>
                </a:ext>
              </a:extLst>
            </p:cNvPr>
            <p:cNvSpPr txBox="1"/>
            <p:nvPr/>
          </p:nvSpPr>
          <p:spPr>
            <a:xfrm>
              <a:off x="8912085" y="4690348"/>
              <a:ext cx="86113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b="0" i="0" u="none" strike="noStrike" cap="none">
                  <a:solidFill>
                    <a:schemeClr val="dk1"/>
                  </a:solidFill>
                  <a:latin typeface="Avenir"/>
                  <a:ea typeface="Avenir"/>
                  <a:cs typeface="Avenir"/>
                  <a:sym typeface="Avenir"/>
                </a:rPr>
                <a:t>3’ UTR</a:t>
              </a:r>
              <a:endParaRPr sz="1800" b="0" i="0" u="none" strike="noStrike" cap="none">
                <a:solidFill>
                  <a:schemeClr val="dk1"/>
                </a:solidFill>
                <a:latin typeface="Avenir"/>
                <a:ea typeface="Avenir"/>
                <a:cs typeface="Avenir"/>
                <a:sym typeface="Avenir"/>
              </a:endParaRPr>
            </a:p>
          </p:txBody>
        </p:sp>
        <p:sp>
          <p:nvSpPr>
            <p:cNvPr id="28" name="Google Shape;196;p8">
              <a:extLst>
                <a:ext uri="{FF2B5EF4-FFF2-40B4-BE49-F238E27FC236}">
                  <a16:creationId xmlns:a16="http://schemas.microsoft.com/office/drawing/2014/main" id="{09CFBD76-ED7D-9431-3772-EAC79326FE43}"/>
                </a:ext>
              </a:extLst>
            </p:cNvPr>
            <p:cNvSpPr/>
            <p:nvPr/>
          </p:nvSpPr>
          <p:spPr>
            <a:xfrm>
              <a:off x="2427575" y="4987528"/>
              <a:ext cx="192584" cy="192584"/>
            </a:xfrm>
            <a:prstGeom prst="star5">
              <a:avLst>
                <a:gd name="adj" fmla="val 19098"/>
                <a:gd name="hf" fmla="val 105146"/>
                <a:gd name="vf" fmla="val 110557"/>
              </a:avLst>
            </a:prstGeom>
            <a:solidFill>
              <a:srgbClr val="FFC000"/>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31" name="Google Shape;174;p8">
            <a:extLst>
              <a:ext uri="{FF2B5EF4-FFF2-40B4-BE49-F238E27FC236}">
                <a16:creationId xmlns:a16="http://schemas.microsoft.com/office/drawing/2014/main" id="{6DCCEE07-FF3E-2A30-267B-EC3D717183A3}"/>
              </a:ext>
            </a:extLst>
          </p:cNvPr>
          <p:cNvSpPr txBox="1"/>
          <p:nvPr/>
        </p:nvSpPr>
        <p:spPr>
          <a:xfrm>
            <a:off x="1983230" y="131702"/>
            <a:ext cx="8225541" cy="646941"/>
          </a:xfrm>
          <a:prstGeom prst="roundRect">
            <a:avLst/>
          </a:prstGeom>
          <a:solidFill>
            <a:srgbClr val="F4F9F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L1 and </a:t>
            </a:r>
            <a:r>
              <a:rPr lang="de-CH" sz="3200" b="1" i="0" u="none" strike="noStrike" cap="none" dirty="0" err="1">
                <a:solidFill>
                  <a:schemeClr val="dk1"/>
                </a:solidFill>
                <a:latin typeface="Avenir"/>
                <a:ea typeface="Avenir"/>
                <a:cs typeface="Avenir"/>
                <a:sym typeface="Avenir"/>
              </a:rPr>
              <a:t>retro</a:t>
            </a:r>
            <a:r>
              <a:rPr lang="de-CH" sz="3200" b="1" i="0" u="none" strike="noStrike" cap="none" dirty="0">
                <a:solidFill>
                  <a:schemeClr val="dk1"/>
                </a:solidFill>
                <a:latin typeface="Avenir"/>
                <a:ea typeface="Avenir"/>
                <a:cs typeface="Avenir"/>
                <a:sym typeface="Avenir"/>
              </a:rPr>
              <a:t>(pseudo)genes</a:t>
            </a:r>
            <a:endParaRPr sz="3200" b="1" i="0" u="none" strike="noStrike" cap="none" dirty="0">
              <a:solidFill>
                <a:schemeClr val="dk1"/>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8" name="Google Shape;278;p14"/>
          <p:cNvSpPr txBox="1"/>
          <p:nvPr/>
        </p:nvSpPr>
        <p:spPr>
          <a:xfrm>
            <a:off x="838295" y="5876819"/>
            <a:ext cx="8648906" cy="715045"/>
          </a:xfrm>
          <a:prstGeom prst="roundRect">
            <a:avLst/>
          </a:prstGeom>
          <a:solidFill>
            <a:srgbClr val="78CDD7"/>
          </a:solidFill>
          <a:ln w="12700" cap="flat" cmpd="sng">
            <a:no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lt1"/>
                </a:solidFill>
                <a:latin typeface="Avenir"/>
                <a:ea typeface="Avenir"/>
                <a:cs typeface="Avenir"/>
                <a:sym typeface="Avenir"/>
              </a:rPr>
              <a:t>SINEs use the LINE protein machinery to move and replicate – </a:t>
            </a:r>
            <a:r>
              <a:rPr lang="de-CH" sz="1800" i="1">
                <a:solidFill>
                  <a:schemeClr val="lt1"/>
                </a:solidFill>
                <a:latin typeface="Avenir"/>
                <a:ea typeface="Avenir"/>
                <a:cs typeface="Avenir"/>
                <a:sym typeface="Avenir"/>
              </a:rPr>
              <a:t>trans</a:t>
            </a:r>
            <a:r>
              <a:rPr lang="de-CH" sz="1800">
                <a:solidFill>
                  <a:schemeClr val="lt1"/>
                </a:solidFill>
                <a:latin typeface="Avenir"/>
                <a:ea typeface="Avenir"/>
                <a:cs typeface="Avenir"/>
                <a:sym typeface="Avenir"/>
              </a:rPr>
              <a:t>-mobilization!</a:t>
            </a:r>
            <a:endParaRPr/>
          </a:p>
          <a:p>
            <a:pPr marL="0" marR="0" lvl="0" indent="0" algn="l" rtl="0">
              <a:spcBef>
                <a:spcPts val="0"/>
              </a:spcBef>
              <a:spcAft>
                <a:spcPts val="0"/>
              </a:spcAft>
              <a:buNone/>
            </a:pPr>
            <a:r>
              <a:rPr lang="de-CH" sz="1800">
                <a:solidFill>
                  <a:schemeClr val="lt1"/>
                </a:solidFill>
                <a:latin typeface="Avenir"/>
                <a:ea typeface="Avenir"/>
                <a:cs typeface="Avenir"/>
                <a:sym typeface="Avenir"/>
              </a:rPr>
              <a:t>Non-autonomous elements</a:t>
            </a:r>
            <a:endParaRPr sz="1800">
              <a:solidFill>
                <a:schemeClr val="lt1"/>
              </a:solidFill>
              <a:latin typeface="Avenir"/>
              <a:ea typeface="Avenir"/>
              <a:cs typeface="Avenir"/>
              <a:sym typeface="Avenir"/>
            </a:endParaRPr>
          </a:p>
        </p:txBody>
      </p:sp>
      <p:pic>
        <p:nvPicPr>
          <p:cNvPr id="279" name="Google Shape;279;p14" descr="Figure 1"/>
          <p:cNvPicPr preferRelativeResize="0"/>
          <p:nvPr/>
        </p:nvPicPr>
        <p:blipFill rotWithShape="1">
          <a:blip r:embed="rId3">
            <a:alphaModFix/>
          </a:blip>
          <a:srcRect t="36452" b="56699"/>
          <a:stretch/>
        </p:blipFill>
        <p:spPr>
          <a:xfrm>
            <a:off x="844548" y="1832344"/>
            <a:ext cx="10502905" cy="882282"/>
          </a:xfrm>
          <a:prstGeom prst="rect">
            <a:avLst/>
          </a:prstGeom>
          <a:noFill/>
          <a:ln>
            <a:noFill/>
          </a:ln>
        </p:spPr>
      </p:pic>
      <p:pic>
        <p:nvPicPr>
          <p:cNvPr id="280" name="Google Shape;280;p14" descr="Figure 1"/>
          <p:cNvPicPr preferRelativeResize="0"/>
          <p:nvPr/>
        </p:nvPicPr>
        <p:blipFill rotWithShape="1">
          <a:blip r:embed="rId3">
            <a:alphaModFix/>
          </a:blip>
          <a:srcRect b="93813"/>
          <a:stretch/>
        </p:blipFill>
        <p:spPr>
          <a:xfrm>
            <a:off x="844546" y="1035317"/>
            <a:ext cx="10502905" cy="797026"/>
          </a:xfrm>
          <a:prstGeom prst="rect">
            <a:avLst/>
          </a:prstGeom>
          <a:noFill/>
          <a:ln>
            <a:noFill/>
          </a:ln>
        </p:spPr>
      </p:pic>
      <p:sp>
        <p:nvSpPr>
          <p:cNvPr id="281" name="Google Shape;281;p14"/>
          <p:cNvSpPr txBox="1"/>
          <p:nvPr/>
        </p:nvSpPr>
        <p:spPr>
          <a:xfrm>
            <a:off x="9853924" y="6581001"/>
            <a:ext cx="2338076"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a:solidFill>
                  <a:schemeClr val="dk1"/>
                </a:solidFill>
                <a:latin typeface="Avenir"/>
                <a:ea typeface="Avenir"/>
                <a:cs typeface="Avenir"/>
                <a:sym typeface="Avenir"/>
              </a:rPr>
              <a:t>Wicker et al 2007, </a:t>
            </a:r>
            <a:r>
              <a:rPr lang="de-CH" sz="1200" i="1">
                <a:solidFill>
                  <a:schemeClr val="dk1"/>
                </a:solidFill>
                <a:latin typeface="Avenir"/>
                <a:ea typeface="Avenir"/>
                <a:cs typeface="Avenir"/>
                <a:sym typeface="Avenir"/>
              </a:rPr>
              <a:t>Nat Rev Gen</a:t>
            </a:r>
            <a:endParaRPr sz="1200" i="1">
              <a:solidFill>
                <a:schemeClr val="dk1"/>
              </a:solidFill>
              <a:latin typeface="Avenir"/>
              <a:ea typeface="Avenir"/>
              <a:cs typeface="Avenir"/>
              <a:sym typeface="Avenir"/>
            </a:endParaRPr>
          </a:p>
        </p:txBody>
      </p:sp>
      <p:sp>
        <p:nvSpPr>
          <p:cNvPr id="282" name="Google Shape;282;p14"/>
          <p:cNvSpPr txBox="1"/>
          <p:nvPr/>
        </p:nvSpPr>
        <p:spPr>
          <a:xfrm>
            <a:off x="3918642" y="3172321"/>
            <a:ext cx="78258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dk1"/>
                </a:solidFill>
                <a:latin typeface="Avenir"/>
                <a:ea typeface="Avenir"/>
                <a:cs typeface="Avenir"/>
                <a:sym typeface="Avenir"/>
              </a:rPr>
              <a:t>ORF1</a:t>
            </a:r>
            <a:endParaRPr sz="1800">
              <a:solidFill>
                <a:schemeClr val="dk1"/>
              </a:solidFill>
              <a:latin typeface="Avenir"/>
              <a:ea typeface="Avenir"/>
              <a:cs typeface="Avenir"/>
              <a:sym typeface="Avenir"/>
            </a:endParaRPr>
          </a:p>
        </p:txBody>
      </p:sp>
      <p:sp>
        <p:nvSpPr>
          <p:cNvPr id="283" name="Google Shape;283;p14"/>
          <p:cNvSpPr txBox="1"/>
          <p:nvPr/>
        </p:nvSpPr>
        <p:spPr>
          <a:xfrm>
            <a:off x="6738042" y="3172321"/>
            <a:ext cx="78258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dk1"/>
                </a:solidFill>
                <a:latin typeface="Avenir"/>
                <a:ea typeface="Avenir"/>
                <a:cs typeface="Avenir"/>
                <a:sym typeface="Avenir"/>
              </a:rPr>
              <a:t>ORF2</a:t>
            </a:r>
            <a:endParaRPr sz="1800">
              <a:solidFill>
                <a:schemeClr val="dk1"/>
              </a:solidFill>
              <a:latin typeface="Avenir"/>
              <a:ea typeface="Avenir"/>
              <a:cs typeface="Avenir"/>
              <a:sym typeface="Avenir"/>
            </a:endParaRPr>
          </a:p>
        </p:txBody>
      </p:sp>
      <p:cxnSp>
        <p:nvCxnSpPr>
          <p:cNvPr id="285" name="Google Shape;285;p14"/>
          <p:cNvCxnSpPr/>
          <p:nvPr/>
        </p:nvCxnSpPr>
        <p:spPr>
          <a:xfrm>
            <a:off x="8194952" y="3701673"/>
            <a:ext cx="1681961" cy="0"/>
          </a:xfrm>
          <a:prstGeom prst="straightConnector1">
            <a:avLst/>
          </a:prstGeom>
          <a:noFill/>
          <a:ln w="76200" cap="flat" cmpd="sng">
            <a:solidFill>
              <a:srgbClr val="78CDD7"/>
            </a:solidFill>
            <a:prstDash val="solid"/>
            <a:miter lim="800000"/>
            <a:headEnd type="none" w="sm" len="sm"/>
            <a:tailEnd type="none" w="sm" len="sm"/>
          </a:ln>
        </p:spPr>
      </p:cxnSp>
      <p:cxnSp>
        <p:nvCxnSpPr>
          <p:cNvPr id="286" name="Google Shape;286;p14"/>
          <p:cNvCxnSpPr/>
          <p:nvPr/>
        </p:nvCxnSpPr>
        <p:spPr>
          <a:xfrm>
            <a:off x="2389697" y="3701673"/>
            <a:ext cx="1681961" cy="0"/>
          </a:xfrm>
          <a:prstGeom prst="straightConnector1">
            <a:avLst/>
          </a:prstGeom>
          <a:noFill/>
          <a:ln w="76200" cap="flat" cmpd="sng">
            <a:solidFill>
              <a:srgbClr val="0075A2"/>
            </a:solidFill>
            <a:prstDash val="solid"/>
            <a:miter lim="800000"/>
            <a:headEnd type="none" w="sm" len="sm"/>
            <a:tailEnd type="none" w="sm" len="sm"/>
          </a:ln>
        </p:spPr>
      </p:cxnSp>
      <p:cxnSp>
        <p:nvCxnSpPr>
          <p:cNvPr id="287" name="Google Shape;287;p14"/>
          <p:cNvCxnSpPr/>
          <p:nvPr/>
        </p:nvCxnSpPr>
        <p:spPr>
          <a:xfrm>
            <a:off x="3490785" y="3701673"/>
            <a:ext cx="5486400" cy="0"/>
          </a:xfrm>
          <a:prstGeom prst="straightConnector1">
            <a:avLst/>
          </a:prstGeom>
          <a:noFill/>
          <a:ln w="76200" cap="flat" cmpd="sng">
            <a:solidFill>
              <a:schemeClr val="accent3"/>
            </a:solidFill>
            <a:prstDash val="solid"/>
            <a:miter lim="800000"/>
            <a:headEnd type="none" w="sm" len="sm"/>
            <a:tailEnd type="none" w="sm" len="sm"/>
          </a:ln>
        </p:spPr>
      </p:cxnSp>
      <p:sp>
        <p:nvSpPr>
          <p:cNvPr id="288" name="Google Shape;288;p14"/>
          <p:cNvSpPr/>
          <p:nvPr/>
        </p:nvSpPr>
        <p:spPr>
          <a:xfrm>
            <a:off x="3490785" y="3526413"/>
            <a:ext cx="1638300" cy="350520"/>
          </a:xfrm>
          <a:prstGeom prst="roundRect">
            <a:avLst/>
          </a:prstGeom>
          <a:solidFill>
            <a:srgbClr val="94221E"/>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9" name="Google Shape;289;p14"/>
          <p:cNvSpPr/>
          <p:nvPr/>
        </p:nvSpPr>
        <p:spPr>
          <a:xfrm>
            <a:off x="5281485" y="3526413"/>
            <a:ext cx="3695700" cy="350520"/>
          </a:xfrm>
          <a:prstGeom prst="roundRect">
            <a:avLst/>
          </a:prstGeom>
          <a:solidFill>
            <a:srgbClr val="F3CDCD"/>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0" name="Google Shape;290;p14"/>
          <p:cNvSpPr txBox="1"/>
          <p:nvPr/>
        </p:nvSpPr>
        <p:spPr>
          <a:xfrm>
            <a:off x="2569865" y="3248521"/>
            <a:ext cx="86113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dk1"/>
                </a:solidFill>
                <a:latin typeface="Avenir"/>
                <a:ea typeface="Avenir"/>
                <a:cs typeface="Avenir"/>
                <a:sym typeface="Avenir"/>
              </a:rPr>
              <a:t>5’ UTR</a:t>
            </a:r>
            <a:endParaRPr sz="1800">
              <a:solidFill>
                <a:schemeClr val="dk1"/>
              </a:solidFill>
              <a:latin typeface="Avenir"/>
              <a:ea typeface="Avenir"/>
              <a:cs typeface="Avenir"/>
              <a:sym typeface="Avenir"/>
            </a:endParaRPr>
          </a:p>
        </p:txBody>
      </p:sp>
      <p:sp>
        <p:nvSpPr>
          <p:cNvPr id="291" name="Google Shape;291;p14"/>
          <p:cNvSpPr txBox="1"/>
          <p:nvPr/>
        </p:nvSpPr>
        <p:spPr>
          <a:xfrm>
            <a:off x="9015780" y="3286621"/>
            <a:ext cx="86113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dk1"/>
                </a:solidFill>
                <a:latin typeface="Avenir"/>
                <a:ea typeface="Avenir"/>
                <a:cs typeface="Avenir"/>
                <a:sym typeface="Avenir"/>
              </a:rPr>
              <a:t>3’ UTR</a:t>
            </a:r>
            <a:endParaRPr sz="1800">
              <a:solidFill>
                <a:schemeClr val="dk1"/>
              </a:solidFill>
              <a:latin typeface="Avenir"/>
              <a:ea typeface="Avenir"/>
              <a:cs typeface="Avenir"/>
              <a:sym typeface="Avenir"/>
            </a:endParaRPr>
          </a:p>
        </p:txBody>
      </p:sp>
      <p:cxnSp>
        <p:nvCxnSpPr>
          <p:cNvPr id="292" name="Google Shape;292;p14"/>
          <p:cNvCxnSpPr/>
          <p:nvPr/>
        </p:nvCxnSpPr>
        <p:spPr>
          <a:xfrm>
            <a:off x="3552465" y="4920873"/>
            <a:ext cx="1148764" cy="0"/>
          </a:xfrm>
          <a:prstGeom prst="straightConnector1">
            <a:avLst/>
          </a:prstGeom>
          <a:noFill/>
          <a:ln w="76200" cap="flat" cmpd="sng">
            <a:solidFill>
              <a:srgbClr val="78CDD7"/>
            </a:solidFill>
            <a:prstDash val="solid"/>
            <a:miter lim="800000"/>
            <a:headEnd type="none" w="sm" len="sm"/>
            <a:tailEnd type="none" w="sm" len="sm"/>
          </a:ln>
        </p:spPr>
      </p:cxnSp>
      <p:cxnSp>
        <p:nvCxnSpPr>
          <p:cNvPr id="293" name="Google Shape;293;p14"/>
          <p:cNvCxnSpPr/>
          <p:nvPr/>
        </p:nvCxnSpPr>
        <p:spPr>
          <a:xfrm>
            <a:off x="2389697" y="4920873"/>
            <a:ext cx="1162768" cy="0"/>
          </a:xfrm>
          <a:prstGeom prst="straightConnector1">
            <a:avLst/>
          </a:prstGeom>
          <a:noFill/>
          <a:ln w="76200" cap="flat" cmpd="sng">
            <a:solidFill>
              <a:srgbClr val="0075A2"/>
            </a:solidFill>
            <a:prstDash val="solid"/>
            <a:miter lim="800000"/>
            <a:headEnd type="none" w="sm" len="sm"/>
            <a:tailEnd type="none" w="sm" len="sm"/>
          </a:ln>
        </p:spPr>
      </p:cxnSp>
      <p:sp>
        <p:nvSpPr>
          <p:cNvPr id="294" name="Google Shape;294;p14"/>
          <p:cNvSpPr txBox="1"/>
          <p:nvPr/>
        </p:nvSpPr>
        <p:spPr>
          <a:xfrm>
            <a:off x="2387109" y="4440831"/>
            <a:ext cx="116794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dk1"/>
                </a:solidFill>
                <a:latin typeface="Avenir"/>
                <a:ea typeface="Avenir"/>
                <a:cs typeface="Avenir"/>
                <a:sym typeface="Avenir"/>
              </a:rPr>
              <a:t>tRNA-like</a:t>
            </a:r>
            <a:endParaRPr sz="1800">
              <a:solidFill>
                <a:schemeClr val="dk1"/>
              </a:solidFill>
              <a:latin typeface="Avenir"/>
              <a:ea typeface="Avenir"/>
              <a:cs typeface="Avenir"/>
              <a:sym typeface="Avenir"/>
            </a:endParaRPr>
          </a:p>
        </p:txBody>
      </p:sp>
      <p:sp>
        <p:nvSpPr>
          <p:cNvPr id="295" name="Google Shape;295;p14"/>
          <p:cNvSpPr txBox="1"/>
          <p:nvPr/>
        </p:nvSpPr>
        <p:spPr>
          <a:xfrm>
            <a:off x="3588584" y="4440831"/>
            <a:ext cx="105734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dk1"/>
                </a:solidFill>
                <a:latin typeface="Avenir"/>
                <a:ea typeface="Avenir"/>
                <a:cs typeface="Avenir"/>
                <a:sym typeface="Avenir"/>
              </a:rPr>
              <a:t>CR1-like</a:t>
            </a:r>
            <a:endParaRPr sz="1800">
              <a:solidFill>
                <a:schemeClr val="dk1"/>
              </a:solidFill>
              <a:latin typeface="Avenir"/>
              <a:ea typeface="Avenir"/>
              <a:cs typeface="Avenir"/>
              <a:sym typeface="Avenir"/>
            </a:endParaRPr>
          </a:p>
        </p:txBody>
      </p:sp>
      <p:sp>
        <p:nvSpPr>
          <p:cNvPr id="296" name="Google Shape;296;p14"/>
          <p:cNvSpPr txBox="1"/>
          <p:nvPr/>
        </p:nvSpPr>
        <p:spPr>
          <a:xfrm>
            <a:off x="9730251" y="4014760"/>
            <a:ext cx="139640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(ATTCTRTG)</a:t>
            </a:r>
            <a:r>
              <a:rPr lang="de-CH" sz="1800" baseline="-25000">
                <a:solidFill>
                  <a:schemeClr val="dk1"/>
                </a:solidFill>
                <a:latin typeface="Calibri"/>
                <a:ea typeface="Calibri"/>
                <a:cs typeface="Calibri"/>
                <a:sym typeface="Calibri"/>
              </a:rPr>
              <a:t>n</a:t>
            </a:r>
            <a:endParaRPr sz="1800" baseline="-25000">
              <a:solidFill>
                <a:schemeClr val="dk1"/>
              </a:solidFill>
              <a:latin typeface="Calibri"/>
              <a:ea typeface="Calibri"/>
              <a:cs typeface="Calibri"/>
              <a:sym typeface="Calibri"/>
            </a:endParaRPr>
          </a:p>
        </p:txBody>
      </p:sp>
      <p:cxnSp>
        <p:nvCxnSpPr>
          <p:cNvPr id="297" name="Google Shape;297;p14"/>
          <p:cNvCxnSpPr/>
          <p:nvPr/>
        </p:nvCxnSpPr>
        <p:spPr>
          <a:xfrm>
            <a:off x="9876913" y="3748088"/>
            <a:ext cx="0" cy="266672"/>
          </a:xfrm>
          <a:prstGeom prst="straightConnector1">
            <a:avLst/>
          </a:prstGeom>
          <a:noFill/>
          <a:ln w="9525" cap="flat" cmpd="sng">
            <a:solidFill>
              <a:schemeClr val="dk1"/>
            </a:solidFill>
            <a:prstDash val="dash"/>
            <a:miter lim="800000"/>
            <a:headEnd type="none" w="sm" len="sm"/>
            <a:tailEnd type="none" w="sm" len="sm"/>
          </a:ln>
        </p:spPr>
      </p:cxnSp>
      <p:sp>
        <p:nvSpPr>
          <p:cNvPr id="298" name="Google Shape;298;p14"/>
          <p:cNvSpPr txBox="1"/>
          <p:nvPr/>
        </p:nvSpPr>
        <p:spPr>
          <a:xfrm>
            <a:off x="4543889" y="5240815"/>
            <a:ext cx="139640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(ATTCTRTG)</a:t>
            </a:r>
            <a:r>
              <a:rPr lang="de-CH" sz="1800" baseline="-25000">
                <a:solidFill>
                  <a:schemeClr val="dk1"/>
                </a:solidFill>
                <a:latin typeface="Calibri"/>
                <a:ea typeface="Calibri"/>
                <a:cs typeface="Calibri"/>
                <a:sym typeface="Calibri"/>
              </a:rPr>
              <a:t>n</a:t>
            </a:r>
            <a:endParaRPr sz="1800" baseline="-25000">
              <a:solidFill>
                <a:schemeClr val="dk1"/>
              </a:solidFill>
              <a:latin typeface="Calibri"/>
              <a:ea typeface="Calibri"/>
              <a:cs typeface="Calibri"/>
              <a:sym typeface="Calibri"/>
            </a:endParaRPr>
          </a:p>
        </p:txBody>
      </p:sp>
      <p:cxnSp>
        <p:nvCxnSpPr>
          <p:cNvPr id="299" name="Google Shape;299;p14"/>
          <p:cNvCxnSpPr/>
          <p:nvPr/>
        </p:nvCxnSpPr>
        <p:spPr>
          <a:xfrm>
            <a:off x="4690551" y="4974143"/>
            <a:ext cx="0" cy="266672"/>
          </a:xfrm>
          <a:prstGeom prst="straightConnector1">
            <a:avLst/>
          </a:prstGeom>
          <a:noFill/>
          <a:ln w="9525" cap="flat" cmpd="sng">
            <a:solidFill>
              <a:schemeClr val="dk1"/>
            </a:solidFill>
            <a:prstDash val="dash"/>
            <a:miter lim="800000"/>
            <a:headEnd type="none" w="sm" len="sm"/>
            <a:tailEnd type="none" w="sm" len="sm"/>
          </a:ln>
        </p:spPr>
      </p:cxnSp>
      <p:sp>
        <p:nvSpPr>
          <p:cNvPr id="300" name="Google Shape;300;p14"/>
          <p:cNvSpPr txBox="1"/>
          <p:nvPr/>
        </p:nvSpPr>
        <p:spPr>
          <a:xfrm>
            <a:off x="856172" y="3429000"/>
            <a:ext cx="6463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b="1">
                <a:solidFill>
                  <a:schemeClr val="dk1"/>
                </a:solidFill>
                <a:latin typeface="Avenir"/>
                <a:ea typeface="Avenir"/>
                <a:cs typeface="Avenir"/>
                <a:sym typeface="Avenir"/>
              </a:rPr>
              <a:t>CR1</a:t>
            </a:r>
            <a:endParaRPr sz="1800" b="1">
              <a:solidFill>
                <a:schemeClr val="dk1"/>
              </a:solidFill>
              <a:latin typeface="Avenir"/>
              <a:ea typeface="Avenir"/>
              <a:cs typeface="Avenir"/>
              <a:sym typeface="Avenir"/>
            </a:endParaRPr>
          </a:p>
        </p:txBody>
      </p:sp>
      <p:sp>
        <p:nvSpPr>
          <p:cNvPr id="301" name="Google Shape;301;p14"/>
          <p:cNvSpPr txBox="1"/>
          <p:nvPr/>
        </p:nvSpPr>
        <p:spPr>
          <a:xfrm>
            <a:off x="856172" y="4235021"/>
            <a:ext cx="12717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b="1">
                <a:solidFill>
                  <a:schemeClr val="dk1"/>
                </a:solidFill>
                <a:latin typeface="Avenir"/>
                <a:ea typeface="Avenir"/>
                <a:cs typeface="Avenir"/>
                <a:sym typeface="Avenir"/>
              </a:rPr>
              <a:t>TguSINE1</a:t>
            </a:r>
            <a:endParaRPr sz="1800" b="1">
              <a:solidFill>
                <a:schemeClr val="dk1"/>
              </a:solidFill>
              <a:latin typeface="Avenir"/>
              <a:ea typeface="Avenir"/>
              <a:cs typeface="Avenir"/>
              <a:sym typeface="Avenir"/>
            </a:endParaRPr>
          </a:p>
        </p:txBody>
      </p:sp>
      <p:sp>
        <p:nvSpPr>
          <p:cNvPr id="302" name="Google Shape;302;p14"/>
          <p:cNvSpPr/>
          <p:nvPr/>
        </p:nvSpPr>
        <p:spPr>
          <a:xfrm>
            <a:off x="1730939" y="1775502"/>
            <a:ext cx="586587" cy="1042298"/>
          </a:xfrm>
          <a:prstGeom prst="ellipse">
            <a:avLst/>
          </a:prstGeom>
          <a:noFill/>
          <a:ln w="381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 name="Google Shape;303;p14"/>
          <p:cNvSpPr/>
          <p:nvPr/>
        </p:nvSpPr>
        <p:spPr>
          <a:xfrm>
            <a:off x="2430601" y="4812071"/>
            <a:ext cx="192584" cy="192584"/>
          </a:xfrm>
          <a:prstGeom prst="star5">
            <a:avLst>
              <a:gd name="adj" fmla="val 19098"/>
              <a:gd name="hf" fmla="val 105146"/>
              <a:gd name="vf" fmla="val 11055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 name="Google Shape;304;p14"/>
          <p:cNvSpPr/>
          <p:nvPr/>
        </p:nvSpPr>
        <p:spPr>
          <a:xfrm>
            <a:off x="2430601" y="3596011"/>
            <a:ext cx="192584" cy="192584"/>
          </a:xfrm>
          <a:prstGeom prst="star5">
            <a:avLst>
              <a:gd name="adj" fmla="val 19098"/>
              <a:gd name="hf" fmla="val 105146"/>
              <a:gd name="vf" fmla="val 11055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 name="Google Shape;305;p14"/>
          <p:cNvSpPr/>
          <p:nvPr/>
        </p:nvSpPr>
        <p:spPr>
          <a:xfrm>
            <a:off x="10077855" y="4974143"/>
            <a:ext cx="1673154" cy="902676"/>
          </a:xfrm>
          <a:prstGeom prst="ellipse">
            <a:avLst/>
          </a:prstGeom>
          <a:solidFill>
            <a:srgbClr val="78CDD7"/>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CH" sz="1800">
                <a:solidFill>
                  <a:schemeClr val="lt1"/>
                </a:solidFill>
                <a:latin typeface="Calibri"/>
                <a:ea typeface="Calibri"/>
                <a:cs typeface="Calibri"/>
                <a:sym typeface="Calibri"/>
              </a:rPr>
              <a:t>Pol III promoter</a:t>
            </a:r>
            <a:endParaRPr sz="1800">
              <a:solidFill>
                <a:schemeClr val="lt1"/>
              </a:solidFill>
              <a:latin typeface="Calibri"/>
              <a:ea typeface="Calibri"/>
              <a:cs typeface="Calibri"/>
              <a:sym typeface="Calibri"/>
            </a:endParaRPr>
          </a:p>
        </p:txBody>
      </p:sp>
      <p:sp>
        <p:nvSpPr>
          <p:cNvPr id="4" name="Google Shape;174;p8">
            <a:extLst>
              <a:ext uri="{FF2B5EF4-FFF2-40B4-BE49-F238E27FC236}">
                <a16:creationId xmlns:a16="http://schemas.microsoft.com/office/drawing/2014/main" id="{F1126541-31D7-ADFF-20FB-50D1797FD1D8}"/>
              </a:ext>
            </a:extLst>
          </p:cNvPr>
          <p:cNvSpPr txBox="1"/>
          <p:nvPr/>
        </p:nvSpPr>
        <p:spPr>
          <a:xfrm>
            <a:off x="1983230" y="131702"/>
            <a:ext cx="8225541" cy="646941"/>
          </a:xfrm>
          <a:prstGeom prst="roundRect">
            <a:avLst/>
          </a:prstGeom>
          <a:solidFill>
            <a:srgbClr val="F4F9F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Class I: SINE </a:t>
            </a:r>
            <a:r>
              <a:rPr lang="de-CH" sz="3200" b="1" dirty="0" err="1">
                <a:solidFill>
                  <a:schemeClr val="dk1"/>
                </a:solidFill>
                <a:latin typeface="Avenir"/>
                <a:ea typeface="Avenir"/>
                <a:cs typeface="Avenir"/>
                <a:sym typeface="Avenir"/>
              </a:rPr>
              <a:t>retrotransposons</a:t>
            </a:r>
            <a:endParaRPr sz="3200" b="1" i="0" u="none" strike="noStrike" cap="none" dirty="0">
              <a:solidFill>
                <a:schemeClr val="dk1"/>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4;p8">
            <a:extLst>
              <a:ext uri="{FF2B5EF4-FFF2-40B4-BE49-F238E27FC236}">
                <a16:creationId xmlns:a16="http://schemas.microsoft.com/office/drawing/2014/main" id="{30E23EC0-E274-BD6D-431B-514858D45328}"/>
              </a:ext>
            </a:extLst>
          </p:cNvPr>
          <p:cNvSpPr txBox="1"/>
          <p:nvPr/>
        </p:nvSpPr>
        <p:spPr>
          <a:xfrm>
            <a:off x="1983230" y="131702"/>
            <a:ext cx="8225541" cy="646941"/>
          </a:xfrm>
          <a:prstGeom prst="roundRect">
            <a:avLst/>
          </a:prstGeom>
          <a:solidFill>
            <a:srgbClr val="F4F9F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TE </a:t>
            </a:r>
            <a:r>
              <a:rPr lang="de-CH" sz="3200" b="1" i="0" u="none" strike="noStrike" cap="none" dirty="0" err="1">
                <a:solidFill>
                  <a:schemeClr val="dk1"/>
                </a:solidFill>
                <a:latin typeface="Avenir"/>
                <a:ea typeface="Avenir"/>
                <a:cs typeface="Avenir"/>
                <a:sym typeface="Avenir"/>
              </a:rPr>
              <a:t>characteristics</a:t>
            </a:r>
            <a:r>
              <a:rPr lang="de-CH" sz="3200" b="1" i="0" u="none" strike="noStrike" cap="none" dirty="0">
                <a:solidFill>
                  <a:schemeClr val="dk1"/>
                </a:solidFill>
                <a:latin typeface="Avenir"/>
                <a:ea typeface="Avenir"/>
                <a:cs typeface="Avenir"/>
                <a:sym typeface="Avenir"/>
              </a:rPr>
              <a:t> so </a:t>
            </a:r>
            <a:r>
              <a:rPr lang="de-CH" sz="3200" b="1" i="0" u="none" strike="noStrike" cap="none" dirty="0" err="1">
                <a:solidFill>
                  <a:schemeClr val="dk1"/>
                </a:solidFill>
                <a:latin typeface="Avenir"/>
                <a:ea typeface="Avenir"/>
                <a:cs typeface="Avenir"/>
                <a:sym typeface="Avenir"/>
              </a:rPr>
              <a:t>far</a:t>
            </a:r>
            <a:r>
              <a:rPr lang="de-CH" sz="3200" b="1" i="0" u="none" strike="noStrike" cap="none" dirty="0">
                <a:solidFill>
                  <a:schemeClr val="dk1"/>
                </a:solidFill>
                <a:latin typeface="Avenir"/>
                <a:ea typeface="Avenir"/>
                <a:cs typeface="Avenir"/>
                <a:sym typeface="Avenir"/>
              </a:rPr>
              <a:t>...</a:t>
            </a:r>
          </a:p>
        </p:txBody>
      </p:sp>
      <p:sp>
        <p:nvSpPr>
          <p:cNvPr id="3" name="TextBox 2">
            <a:extLst>
              <a:ext uri="{FF2B5EF4-FFF2-40B4-BE49-F238E27FC236}">
                <a16:creationId xmlns:a16="http://schemas.microsoft.com/office/drawing/2014/main" id="{28305E2D-0967-C2FC-C129-3FCBA9EBD41E}"/>
              </a:ext>
            </a:extLst>
          </p:cNvPr>
          <p:cNvSpPr txBox="1"/>
          <p:nvPr/>
        </p:nvSpPr>
        <p:spPr>
          <a:xfrm>
            <a:off x="3617471" y="3907694"/>
            <a:ext cx="7543800" cy="584775"/>
          </a:xfrm>
          <a:prstGeom prst="rect">
            <a:avLst/>
          </a:prstGeom>
          <a:noFill/>
        </p:spPr>
        <p:txBody>
          <a:bodyPr wrap="square" rtlCol="0">
            <a:spAutoFit/>
          </a:bodyPr>
          <a:lstStyle/>
          <a:p>
            <a:r>
              <a:rPr lang="en-GB" sz="1600" dirty="0">
                <a:latin typeface="Avenir Book" panose="02000503020000020003" pitchFamily="2" charset="0"/>
              </a:rPr>
              <a:t>clustering (target site preferentiality)</a:t>
            </a:r>
          </a:p>
          <a:p>
            <a:r>
              <a:rPr lang="en-GB" sz="1600" dirty="0">
                <a:latin typeface="Avenir Book" panose="02000503020000020003" pitchFamily="2" charset="0"/>
              </a:rPr>
              <a:t>trans-mobilization of other mRNAs (e.g., non-autonomous TEs and retrogenes)</a:t>
            </a:r>
          </a:p>
        </p:txBody>
      </p:sp>
      <p:sp>
        <p:nvSpPr>
          <p:cNvPr id="4" name="Oval 3">
            <a:extLst>
              <a:ext uri="{FF2B5EF4-FFF2-40B4-BE49-F238E27FC236}">
                <a16:creationId xmlns:a16="http://schemas.microsoft.com/office/drawing/2014/main" id="{14DAA885-0DC0-5361-EA88-D98C9656595E}"/>
              </a:ext>
            </a:extLst>
          </p:cNvPr>
          <p:cNvSpPr>
            <a:spLocks noChangeAspect="1"/>
          </p:cNvSpPr>
          <p:nvPr/>
        </p:nvSpPr>
        <p:spPr>
          <a:xfrm>
            <a:off x="2599130" y="2070100"/>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5" name="TextBox 4">
            <a:extLst>
              <a:ext uri="{FF2B5EF4-FFF2-40B4-BE49-F238E27FC236}">
                <a16:creationId xmlns:a16="http://schemas.microsoft.com/office/drawing/2014/main" id="{0F26106F-CF83-D4A9-8769-F688257AB098}"/>
              </a:ext>
            </a:extLst>
          </p:cNvPr>
          <p:cNvSpPr txBox="1"/>
          <p:nvPr/>
        </p:nvSpPr>
        <p:spPr>
          <a:xfrm>
            <a:off x="2921000" y="2024211"/>
            <a:ext cx="2178802" cy="338554"/>
          </a:xfrm>
          <a:prstGeom prst="rect">
            <a:avLst/>
          </a:prstGeom>
          <a:noFill/>
        </p:spPr>
        <p:txBody>
          <a:bodyPr wrap="none" rtlCol="0">
            <a:spAutoFit/>
          </a:bodyPr>
          <a:lstStyle/>
          <a:p>
            <a:r>
              <a:rPr lang="en-GB" sz="1600" dirty="0">
                <a:latin typeface="Avenir Book" panose="02000503020000020003" pitchFamily="2" charset="0"/>
              </a:rPr>
              <a:t>Promoter is necessary</a:t>
            </a:r>
          </a:p>
        </p:txBody>
      </p:sp>
      <p:sp>
        <p:nvSpPr>
          <p:cNvPr id="6" name="Oval 5">
            <a:extLst>
              <a:ext uri="{FF2B5EF4-FFF2-40B4-BE49-F238E27FC236}">
                <a16:creationId xmlns:a16="http://schemas.microsoft.com/office/drawing/2014/main" id="{70713D66-1377-B3B2-B967-F0CD8C6BBB3E}"/>
              </a:ext>
            </a:extLst>
          </p:cNvPr>
          <p:cNvSpPr>
            <a:spLocks noChangeAspect="1"/>
          </p:cNvSpPr>
          <p:nvPr/>
        </p:nvSpPr>
        <p:spPr>
          <a:xfrm>
            <a:off x="2599130" y="2590800"/>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7" name="TextBox 6">
            <a:extLst>
              <a:ext uri="{FF2B5EF4-FFF2-40B4-BE49-F238E27FC236}">
                <a16:creationId xmlns:a16="http://schemas.microsoft.com/office/drawing/2014/main" id="{384E1DFC-A054-8E36-34EE-E712F7C083FC}"/>
              </a:ext>
            </a:extLst>
          </p:cNvPr>
          <p:cNvSpPr txBox="1"/>
          <p:nvPr/>
        </p:nvSpPr>
        <p:spPr>
          <a:xfrm>
            <a:off x="2921000" y="2544911"/>
            <a:ext cx="6202339" cy="338554"/>
          </a:xfrm>
          <a:prstGeom prst="rect">
            <a:avLst/>
          </a:prstGeom>
          <a:noFill/>
        </p:spPr>
        <p:txBody>
          <a:bodyPr wrap="none" rtlCol="0">
            <a:spAutoFit/>
          </a:bodyPr>
          <a:lstStyle/>
          <a:p>
            <a:r>
              <a:rPr lang="en-GB" sz="1600" dirty="0">
                <a:latin typeface="Avenir Book" panose="02000503020000020003" pitchFamily="2" charset="0"/>
              </a:rPr>
              <a:t>Encode proteins and recognition motifs for their own mobilization</a:t>
            </a:r>
          </a:p>
        </p:txBody>
      </p:sp>
      <p:sp>
        <p:nvSpPr>
          <p:cNvPr id="8" name="Oval 7">
            <a:extLst>
              <a:ext uri="{FF2B5EF4-FFF2-40B4-BE49-F238E27FC236}">
                <a16:creationId xmlns:a16="http://schemas.microsoft.com/office/drawing/2014/main" id="{5E4D0954-A7C1-84BC-C0B5-5167A9747542}"/>
              </a:ext>
            </a:extLst>
          </p:cNvPr>
          <p:cNvSpPr>
            <a:spLocks noChangeAspect="1"/>
          </p:cNvSpPr>
          <p:nvPr/>
        </p:nvSpPr>
        <p:spPr>
          <a:xfrm>
            <a:off x="2599130" y="3142357"/>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9" name="TextBox 8">
            <a:extLst>
              <a:ext uri="{FF2B5EF4-FFF2-40B4-BE49-F238E27FC236}">
                <a16:creationId xmlns:a16="http://schemas.microsoft.com/office/drawing/2014/main" id="{C9B1C8B2-FE38-0DF0-F7B0-F296E114B66A}"/>
              </a:ext>
            </a:extLst>
          </p:cNvPr>
          <p:cNvSpPr txBox="1"/>
          <p:nvPr/>
        </p:nvSpPr>
        <p:spPr>
          <a:xfrm>
            <a:off x="2921000" y="3096468"/>
            <a:ext cx="6633547" cy="338554"/>
          </a:xfrm>
          <a:prstGeom prst="rect">
            <a:avLst/>
          </a:prstGeom>
          <a:noFill/>
        </p:spPr>
        <p:txBody>
          <a:bodyPr wrap="none" rtlCol="0">
            <a:spAutoFit/>
          </a:bodyPr>
          <a:lstStyle/>
          <a:p>
            <a:r>
              <a:rPr lang="en-GB" sz="1600" dirty="0">
                <a:latin typeface="Avenir Book" panose="02000503020000020003" pitchFamily="2" charset="0"/>
              </a:rPr>
              <a:t>Transpositions leave signatures in the genome: target site duplications</a:t>
            </a:r>
          </a:p>
        </p:txBody>
      </p:sp>
      <p:sp>
        <p:nvSpPr>
          <p:cNvPr id="10" name="Oval 9">
            <a:extLst>
              <a:ext uri="{FF2B5EF4-FFF2-40B4-BE49-F238E27FC236}">
                <a16:creationId xmlns:a16="http://schemas.microsoft.com/office/drawing/2014/main" id="{09973367-9853-DD59-31D4-7117E1E6F4B9}"/>
              </a:ext>
            </a:extLst>
          </p:cNvPr>
          <p:cNvSpPr>
            <a:spLocks noChangeAspect="1"/>
          </p:cNvSpPr>
          <p:nvPr/>
        </p:nvSpPr>
        <p:spPr>
          <a:xfrm>
            <a:off x="2599130" y="3645806"/>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11" name="TextBox 10">
            <a:extLst>
              <a:ext uri="{FF2B5EF4-FFF2-40B4-BE49-F238E27FC236}">
                <a16:creationId xmlns:a16="http://schemas.microsoft.com/office/drawing/2014/main" id="{8B94D282-76EC-6B3E-88E6-23D58D97089E}"/>
              </a:ext>
            </a:extLst>
          </p:cNvPr>
          <p:cNvSpPr txBox="1"/>
          <p:nvPr/>
        </p:nvSpPr>
        <p:spPr>
          <a:xfrm>
            <a:off x="2921000" y="3599917"/>
            <a:ext cx="7170553" cy="338554"/>
          </a:xfrm>
          <a:prstGeom prst="rect">
            <a:avLst/>
          </a:prstGeom>
          <a:noFill/>
        </p:spPr>
        <p:txBody>
          <a:bodyPr wrap="none" rtlCol="0">
            <a:spAutoFit/>
          </a:bodyPr>
          <a:lstStyle/>
          <a:p>
            <a:r>
              <a:rPr lang="en-GB" sz="1600" dirty="0">
                <a:latin typeface="Avenir Book" panose="02000503020000020003" pitchFamily="2" charset="0"/>
              </a:rPr>
              <a:t>Their particular mobilization can have different effects on genome evolution:</a:t>
            </a:r>
          </a:p>
        </p:txBody>
      </p:sp>
      <p:sp>
        <p:nvSpPr>
          <p:cNvPr id="12" name="Oval 11">
            <a:extLst>
              <a:ext uri="{FF2B5EF4-FFF2-40B4-BE49-F238E27FC236}">
                <a16:creationId xmlns:a16="http://schemas.microsoft.com/office/drawing/2014/main" id="{EB51B47C-389C-479B-D07F-72AF62EC2180}"/>
              </a:ext>
            </a:extLst>
          </p:cNvPr>
          <p:cNvSpPr>
            <a:spLocks noChangeAspect="1"/>
          </p:cNvSpPr>
          <p:nvPr/>
        </p:nvSpPr>
        <p:spPr>
          <a:xfrm>
            <a:off x="3452201" y="4106098"/>
            <a:ext cx="144000" cy="144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Tree>
    <p:extLst>
      <p:ext uri="{BB962C8B-B14F-4D97-AF65-F5344CB8AC3E}">
        <p14:creationId xmlns:p14="http://schemas.microsoft.com/office/powerpoint/2010/main" val="1844152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1" name="Google Shape;311;p15" descr="Figure 1"/>
          <p:cNvPicPr preferRelativeResize="0"/>
          <p:nvPr/>
        </p:nvPicPr>
        <p:blipFill rotWithShape="1">
          <a:blip r:embed="rId3">
            <a:alphaModFix/>
          </a:blip>
          <a:srcRect t="6187" b="82749"/>
          <a:stretch/>
        </p:blipFill>
        <p:spPr>
          <a:xfrm>
            <a:off x="844548" y="1832344"/>
            <a:ext cx="10502905" cy="1425206"/>
          </a:xfrm>
          <a:prstGeom prst="rect">
            <a:avLst/>
          </a:prstGeom>
          <a:noFill/>
          <a:ln>
            <a:noFill/>
          </a:ln>
        </p:spPr>
      </p:pic>
      <p:pic>
        <p:nvPicPr>
          <p:cNvPr id="312" name="Google Shape;312;p15" descr="Figure 1"/>
          <p:cNvPicPr preferRelativeResize="0"/>
          <p:nvPr/>
        </p:nvPicPr>
        <p:blipFill rotWithShape="1">
          <a:blip r:embed="rId3">
            <a:alphaModFix/>
          </a:blip>
          <a:srcRect b="93813"/>
          <a:stretch/>
        </p:blipFill>
        <p:spPr>
          <a:xfrm>
            <a:off x="844546" y="1035317"/>
            <a:ext cx="10502905" cy="797026"/>
          </a:xfrm>
          <a:prstGeom prst="rect">
            <a:avLst/>
          </a:prstGeom>
          <a:noFill/>
          <a:ln>
            <a:noFill/>
          </a:ln>
        </p:spPr>
      </p:pic>
      <p:sp>
        <p:nvSpPr>
          <p:cNvPr id="313" name="Google Shape;313;p15"/>
          <p:cNvSpPr txBox="1"/>
          <p:nvPr/>
        </p:nvSpPr>
        <p:spPr>
          <a:xfrm>
            <a:off x="9853924" y="6581001"/>
            <a:ext cx="2338076"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a:solidFill>
                  <a:schemeClr val="dk1"/>
                </a:solidFill>
                <a:latin typeface="Avenir"/>
                <a:ea typeface="Avenir"/>
                <a:cs typeface="Avenir"/>
                <a:sym typeface="Avenir"/>
              </a:rPr>
              <a:t>Wicker et al 2007, </a:t>
            </a:r>
            <a:r>
              <a:rPr lang="de-CH" sz="1200" i="1">
                <a:solidFill>
                  <a:schemeClr val="dk1"/>
                </a:solidFill>
                <a:latin typeface="Avenir"/>
                <a:ea typeface="Avenir"/>
                <a:cs typeface="Avenir"/>
                <a:sym typeface="Avenir"/>
              </a:rPr>
              <a:t>Nat Rev Gen</a:t>
            </a:r>
            <a:endParaRPr sz="1200" i="1">
              <a:solidFill>
                <a:schemeClr val="dk1"/>
              </a:solidFill>
              <a:latin typeface="Avenir"/>
              <a:ea typeface="Avenir"/>
              <a:cs typeface="Avenir"/>
              <a:sym typeface="Avenir"/>
            </a:endParaRPr>
          </a:p>
        </p:txBody>
      </p:sp>
      <p:cxnSp>
        <p:nvCxnSpPr>
          <p:cNvPr id="316" name="Google Shape;316;p15"/>
          <p:cNvCxnSpPr/>
          <p:nvPr/>
        </p:nvCxnSpPr>
        <p:spPr>
          <a:xfrm>
            <a:off x="3174525" y="4172738"/>
            <a:ext cx="5697901" cy="0"/>
          </a:xfrm>
          <a:prstGeom prst="straightConnector1">
            <a:avLst/>
          </a:prstGeom>
          <a:noFill/>
          <a:ln w="111125" cap="flat" cmpd="sng">
            <a:solidFill>
              <a:schemeClr val="accent3"/>
            </a:solidFill>
            <a:prstDash val="solid"/>
            <a:miter lim="800000"/>
            <a:headEnd type="none" w="sm" len="sm"/>
            <a:tailEnd type="none" w="sm" len="sm"/>
          </a:ln>
        </p:spPr>
      </p:cxnSp>
      <p:sp>
        <p:nvSpPr>
          <p:cNvPr id="317" name="Google Shape;317;p15"/>
          <p:cNvSpPr/>
          <p:nvPr/>
        </p:nvSpPr>
        <p:spPr>
          <a:xfrm>
            <a:off x="9017476" y="4109738"/>
            <a:ext cx="126000" cy="126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8" name="Google Shape;318;p15"/>
          <p:cNvSpPr/>
          <p:nvPr/>
        </p:nvSpPr>
        <p:spPr>
          <a:xfrm>
            <a:off x="3048525" y="4109738"/>
            <a:ext cx="126000" cy="126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 name="Google Shape;319;p15"/>
          <p:cNvSpPr/>
          <p:nvPr/>
        </p:nvSpPr>
        <p:spPr>
          <a:xfrm>
            <a:off x="3174525" y="3954333"/>
            <a:ext cx="759592" cy="436809"/>
          </a:xfrm>
          <a:prstGeom prst="rightArrow">
            <a:avLst>
              <a:gd name="adj1" fmla="val 50000"/>
              <a:gd name="adj2" fmla="val 50000"/>
            </a:avLst>
          </a:prstGeom>
          <a:solidFill>
            <a:srgbClr val="0075A2"/>
          </a:solidFill>
          <a:ln w="12700" cap="flat" cmpd="sng">
            <a:solidFill>
              <a:srgbClr val="0075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 name="Google Shape;320;p15"/>
          <p:cNvSpPr/>
          <p:nvPr/>
        </p:nvSpPr>
        <p:spPr>
          <a:xfrm>
            <a:off x="8256379" y="3954332"/>
            <a:ext cx="759592" cy="436809"/>
          </a:xfrm>
          <a:prstGeom prst="rightArrow">
            <a:avLst>
              <a:gd name="adj1" fmla="val 50000"/>
              <a:gd name="adj2" fmla="val 50000"/>
            </a:avLst>
          </a:prstGeom>
          <a:solidFill>
            <a:srgbClr val="0075A2"/>
          </a:solidFill>
          <a:ln w="12700" cap="flat" cmpd="sng">
            <a:solidFill>
              <a:srgbClr val="0075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p15"/>
          <p:cNvSpPr txBox="1"/>
          <p:nvPr/>
        </p:nvSpPr>
        <p:spPr>
          <a:xfrm>
            <a:off x="8260718" y="3592863"/>
            <a:ext cx="57017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dirty="0">
                <a:solidFill>
                  <a:schemeClr val="dk1"/>
                </a:solidFill>
                <a:latin typeface="Avenir"/>
                <a:ea typeface="Avenir"/>
                <a:cs typeface="Avenir"/>
                <a:sym typeface="Avenir"/>
              </a:rPr>
              <a:t>LTR</a:t>
            </a:r>
            <a:endParaRPr sz="1800" dirty="0">
              <a:solidFill>
                <a:schemeClr val="dk1"/>
              </a:solidFill>
              <a:latin typeface="Avenir"/>
              <a:ea typeface="Avenir"/>
              <a:cs typeface="Avenir"/>
              <a:sym typeface="Avenir"/>
            </a:endParaRPr>
          </a:p>
        </p:txBody>
      </p:sp>
      <p:sp>
        <p:nvSpPr>
          <p:cNvPr id="322" name="Google Shape;322;p15"/>
          <p:cNvSpPr txBox="1"/>
          <p:nvPr/>
        </p:nvSpPr>
        <p:spPr>
          <a:xfrm>
            <a:off x="3172962" y="3619334"/>
            <a:ext cx="61604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dirty="0">
                <a:solidFill>
                  <a:schemeClr val="dk1"/>
                </a:solidFill>
                <a:latin typeface="Avenir"/>
                <a:ea typeface="Avenir"/>
                <a:cs typeface="Avenir"/>
                <a:sym typeface="Avenir"/>
              </a:rPr>
              <a:t>LTR</a:t>
            </a:r>
            <a:endParaRPr sz="1800" dirty="0">
              <a:solidFill>
                <a:schemeClr val="dk1"/>
              </a:solidFill>
              <a:latin typeface="Avenir"/>
              <a:ea typeface="Avenir"/>
              <a:cs typeface="Avenir"/>
              <a:sym typeface="Avenir"/>
            </a:endParaRPr>
          </a:p>
        </p:txBody>
      </p:sp>
      <p:sp>
        <p:nvSpPr>
          <p:cNvPr id="323" name="Google Shape;323;p15"/>
          <p:cNvSpPr txBox="1"/>
          <p:nvPr/>
        </p:nvSpPr>
        <p:spPr>
          <a:xfrm>
            <a:off x="4078952" y="3724213"/>
            <a:ext cx="3956789"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dk1"/>
                </a:solidFill>
                <a:latin typeface="Avenir"/>
                <a:ea typeface="Avenir"/>
                <a:cs typeface="Avenir"/>
                <a:sym typeface="Avenir"/>
              </a:rPr>
              <a:t>GAG     AP     RT     RH     INT     (ENV)</a:t>
            </a:r>
            <a:endParaRPr sz="1800">
              <a:solidFill>
                <a:schemeClr val="dk1"/>
              </a:solidFill>
              <a:latin typeface="Avenir"/>
              <a:ea typeface="Avenir"/>
              <a:cs typeface="Avenir"/>
              <a:sym typeface="Avenir"/>
            </a:endParaRPr>
          </a:p>
        </p:txBody>
      </p:sp>
      <p:sp>
        <p:nvSpPr>
          <p:cNvPr id="324" name="Google Shape;324;p15"/>
          <p:cNvSpPr/>
          <p:nvPr/>
        </p:nvSpPr>
        <p:spPr>
          <a:xfrm>
            <a:off x="8450188" y="4066575"/>
            <a:ext cx="192584" cy="192584"/>
          </a:xfrm>
          <a:prstGeom prst="star5">
            <a:avLst>
              <a:gd name="adj" fmla="val 19098"/>
              <a:gd name="hf" fmla="val 105146"/>
              <a:gd name="vf" fmla="val 11055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5" name="Google Shape;325;p15"/>
          <p:cNvSpPr/>
          <p:nvPr/>
        </p:nvSpPr>
        <p:spPr>
          <a:xfrm>
            <a:off x="3331434" y="4066575"/>
            <a:ext cx="192584" cy="192584"/>
          </a:xfrm>
          <a:prstGeom prst="star5">
            <a:avLst>
              <a:gd name="adj" fmla="val 19098"/>
              <a:gd name="hf" fmla="val 105146"/>
              <a:gd name="vf" fmla="val 11055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EEB2CCF4-0B35-4EF4-A91C-2F3406E0EBFA}"/>
              </a:ext>
            </a:extLst>
          </p:cNvPr>
          <p:cNvGrpSpPr/>
          <p:nvPr/>
        </p:nvGrpSpPr>
        <p:grpSpPr>
          <a:xfrm>
            <a:off x="594221" y="5035471"/>
            <a:ext cx="5445722" cy="1290594"/>
            <a:chOff x="594221" y="5035471"/>
            <a:chExt cx="5445722" cy="1290594"/>
          </a:xfrm>
        </p:grpSpPr>
        <p:cxnSp>
          <p:nvCxnSpPr>
            <p:cNvPr id="329" name="Google Shape;329;p15"/>
            <p:cNvCxnSpPr/>
            <p:nvPr/>
          </p:nvCxnSpPr>
          <p:spPr>
            <a:xfrm>
              <a:off x="594221" y="6201374"/>
              <a:ext cx="3887222" cy="0"/>
            </a:xfrm>
            <a:prstGeom prst="straightConnector1">
              <a:avLst/>
            </a:prstGeom>
            <a:noFill/>
            <a:ln w="28575" cap="rnd" cmpd="sng">
              <a:solidFill>
                <a:srgbClr val="595959"/>
              </a:solidFill>
              <a:prstDash val="solid"/>
              <a:round/>
              <a:headEnd type="none" w="sm" len="sm"/>
              <a:tailEnd type="none" w="sm" len="sm"/>
            </a:ln>
          </p:spPr>
        </p:cxnSp>
        <p:sp>
          <p:nvSpPr>
            <p:cNvPr id="330" name="Google Shape;330;p15"/>
            <p:cNvSpPr/>
            <p:nvPr/>
          </p:nvSpPr>
          <p:spPr>
            <a:xfrm>
              <a:off x="1708581" y="6173666"/>
              <a:ext cx="1634563" cy="96982"/>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Avenir"/>
                <a:ea typeface="Avenir"/>
                <a:cs typeface="Avenir"/>
                <a:sym typeface="Avenir"/>
              </a:endParaRPr>
            </a:p>
          </p:txBody>
        </p:sp>
        <p:sp>
          <p:nvSpPr>
            <p:cNvPr id="331" name="Google Shape;331;p15"/>
            <p:cNvSpPr/>
            <p:nvPr/>
          </p:nvSpPr>
          <p:spPr>
            <a:xfrm>
              <a:off x="1137835" y="6076683"/>
              <a:ext cx="570746" cy="249382"/>
            </a:xfrm>
            <a:prstGeom prst="rect">
              <a:avLst/>
            </a:prstGeom>
            <a:solidFill>
              <a:srgbClr val="0075A2"/>
            </a:solidFill>
            <a:ln w="12700" cap="flat" cmpd="sng">
              <a:solidFill>
                <a:srgbClr val="0075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Avenir"/>
                <a:ea typeface="Avenir"/>
                <a:cs typeface="Avenir"/>
                <a:sym typeface="Avenir"/>
              </a:endParaRPr>
            </a:p>
          </p:txBody>
        </p:sp>
        <p:sp>
          <p:nvSpPr>
            <p:cNvPr id="332" name="Google Shape;332;p15"/>
            <p:cNvSpPr/>
            <p:nvPr/>
          </p:nvSpPr>
          <p:spPr>
            <a:xfrm>
              <a:off x="3343144" y="6076683"/>
              <a:ext cx="570746" cy="249382"/>
            </a:xfrm>
            <a:prstGeom prst="rect">
              <a:avLst/>
            </a:prstGeom>
            <a:solidFill>
              <a:srgbClr val="0075A2"/>
            </a:solidFill>
            <a:ln w="12700" cap="flat" cmpd="sng">
              <a:solidFill>
                <a:srgbClr val="0075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Avenir"/>
                <a:ea typeface="Avenir"/>
                <a:cs typeface="Avenir"/>
                <a:sym typeface="Avenir"/>
              </a:endParaRPr>
            </a:p>
          </p:txBody>
        </p:sp>
        <p:sp>
          <p:nvSpPr>
            <p:cNvPr id="333" name="Google Shape;333;p15"/>
            <p:cNvSpPr/>
            <p:nvPr/>
          </p:nvSpPr>
          <p:spPr>
            <a:xfrm>
              <a:off x="1005615" y="6138374"/>
              <a:ext cx="126000" cy="126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5"/>
            <p:cNvSpPr/>
            <p:nvPr/>
          </p:nvSpPr>
          <p:spPr>
            <a:xfrm>
              <a:off x="3913890" y="6138374"/>
              <a:ext cx="126000" cy="126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1" name="Google Shape;351;p15"/>
            <p:cNvSpPr txBox="1"/>
            <p:nvPr/>
          </p:nvSpPr>
          <p:spPr>
            <a:xfrm>
              <a:off x="594221" y="5035471"/>
              <a:ext cx="54457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b="1">
                  <a:solidFill>
                    <a:schemeClr val="dk1"/>
                  </a:solidFill>
                  <a:latin typeface="Avenir"/>
                  <a:ea typeface="Avenir"/>
                  <a:cs typeface="Avenir"/>
                  <a:sym typeface="Avenir"/>
                </a:rPr>
                <a:t>Non-allelic homologous recombination (NAHR)</a:t>
              </a:r>
              <a:endParaRPr sz="1800" b="1">
                <a:solidFill>
                  <a:schemeClr val="dk1"/>
                </a:solidFill>
                <a:latin typeface="Avenir"/>
                <a:ea typeface="Avenir"/>
                <a:cs typeface="Avenir"/>
                <a:sym typeface="Avenir"/>
              </a:endParaRPr>
            </a:p>
          </p:txBody>
        </p:sp>
        <p:sp>
          <p:nvSpPr>
            <p:cNvPr id="352" name="Google Shape;352;p15"/>
            <p:cNvSpPr txBox="1"/>
            <p:nvPr/>
          </p:nvSpPr>
          <p:spPr>
            <a:xfrm>
              <a:off x="1867821" y="5628258"/>
              <a:ext cx="13067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Avenir"/>
                  <a:ea typeface="Avenir"/>
                  <a:cs typeface="Avenir"/>
                  <a:sym typeface="Avenir"/>
                </a:rPr>
                <a:t>Full-length</a:t>
              </a:r>
              <a:endParaRPr sz="1800">
                <a:solidFill>
                  <a:schemeClr val="dk1"/>
                </a:solidFill>
                <a:latin typeface="Avenir"/>
                <a:ea typeface="Avenir"/>
                <a:cs typeface="Avenir"/>
                <a:sym typeface="Avenir"/>
              </a:endParaRPr>
            </a:p>
          </p:txBody>
        </p:sp>
        <p:sp>
          <p:nvSpPr>
            <p:cNvPr id="354" name="Google Shape;354;p15"/>
            <p:cNvSpPr/>
            <p:nvPr/>
          </p:nvSpPr>
          <p:spPr>
            <a:xfrm>
              <a:off x="1326916" y="6105081"/>
              <a:ext cx="192584" cy="192584"/>
            </a:xfrm>
            <a:prstGeom prst="star5">
              <a:avLst>
                <a:gd name="adj" fmla="val 19098"/>
                <a:gd name="hf" fmla="val 105146"/>
                <a:gd name="vf" fmla="val 11055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5" name="Google Shape;355;p15"/>
            <p:cNvSpPr/>
            <p:nvPr/>
          </p:nvSpPr>
          <p:spPr>
            <a:xfrm>
              <a:off x="3532225" y="6105082"/>
              <a:ext cx="192584" cy="192584"/>
            </a:xfrm>
            <a:prstGeom prst="star5">
              <a:avLst>
                <a:gd name="adj" fmla="val 19098"/>
                <a:gd name="hf" fmla="val 105146"/>
                <a:gd name="vf" fmla="val 11055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 name="Group 2">
            <a:extLst>
              <a:ext uri="{FF2B5EF4-FFF2-40B4-BE49-F238E27FC236}">
                <a16:creationId xmlns:a16="http://schemas.microsoft.com/office/drawing/2014/main" id="{B8ECE716-44AF-CC64-6094-F4FA8696AFDB}"/>
              </a:ext>
            </a:extLst>
          </p:cNvPr>
          <p:cNvGrpSpPr/>
          <p:nvPr/>
        </p:nvGrpSpPr>
        <p:grpSpPr>
          <a:xfrm>
            <a:off x="5034665" y="5652639"/>
            <a:ext cx="3067352" cy="1097471"/>
            <a:chOff x="5034665" y="5652639"/>
            <a:chExt cx="3067352" cy="1097471"/>
          </a:xfrm>
        </p:grpSpPr>
        <p:sp>
          <p:nvSpPr>
            <p:cNvPr id="336" name="Google Shape;336;p15"/>
            <p:cNvSpPr/>
            <p:nvPr/>
          </p:nvSpPr>
          <p:spPr>
            <a:xfrm>
              <a:off x="6436358" y="5652639"/>
              <a:ext cx="1228841" cy="1031207"/>
            </a:xfrm>
            <a:custGeom>
              <a:avLst/>
              <a:gdLst/>
              <a:ahLst/>
              <a:cxnLst/>
              <a:rect l="l" t="t" r="r" b="b"/>
              <a:pathLst>
                <a:path w="1228841" h="1031207" extrusionOk="0">
                  <a:moveTo>
                    <a:pt x="1032480" y="330137"/>
                  </a:moveTo>
                  <a:cubicBezTo>
                    <a:pt x="1134339" y="303700"/>
                    <a:pt x="1236199" y="277263"/>
                    <a:pt x="1228423" y="227500"/>
                  </a:cubicBezTo>
                  <a:cubicBezTo>
                    <a:pt x="1220648" y="177737"/>
                    <a:pt x="1147558" y="59549"/>
                    <a:pt x="985827" y="31557"/>
                  </a:cubicBezTo>
                  <a:cubicBezTo>
                    <a:pt x="824096" y="3565"/>
                    <a:pt x="421325" y="-33757"/>
                    <a:pt x="258039" y="59549"/>
                  </a:cubicBezTo>
                  <a:cubicBezTo>
                    <a:pt x="94753" y="152855"/>
                    <a:pt x="30994" y="437439"/>
                    <a:pt x="6112" y="591394"/>
                  </a:cubicBezTo>
                  <a:cubicBezTo>
                    <a:pt x="-18770" y="745349"/>
                    <a:pt x="35659" y="911745"/>
                    <a:pt x="108749" y="983280"/>
                  </a:cubicBezTo>
                  <a:cubicBezTo>
                    <a:pt x="181839" y="1054815"/>
                    <a:pt x="295361" y="1026823"/>
                    <a:pt x="444651" y="1020602"/>
                  </a:cubicBezTo>
                </a:path>
              </a:pathLst>
            </a:custGeom>
            <a:noFill/>
            <a:ln w="76200" cap="rnd"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Avenir"/>
                <a:ea typeface="Avenir"/>
                <a:cs typeface="Avenir"/>
                <a:sym typeface="Avenir"/>
              </a:endParaRPr>
            </a:p>
          </p:txBody>
        </p:sp>
        <p:cxnSp>
          <p:nvCxnSpPr>
            <p:cNvPr id="337" name="Google Shape;337;p15"/>
            <p:cNvCxnSpPr>
              <a:endCxn id="338" idx="3"/>
            </p:cNvCxnSpPr>
            <p:nvPr/>
          </p:nvCxnSpPr>
          <p:spPr>
            <a:xfrm>
              <a:off x="6208562" y="5953856"/>
              <a:ext cx="1232100" cy="0"/>
            </a:xfrm>
            <a:prstGeom prst="straightConnector1">
              <a:avLst/>
            </a:prstGeom>
            <a:noFill/>
            <a:ln w="28575" cap="rnd" cmpd="sng">
              <a:solidFill>
                <a:srgbClr val="595959"/>
              </a:solidFill>
              <a:prstDash val="solid"/>
              <a:round/>
              <a:headEnd type="none" w="sm" len="sm"/>
              <a:tailEnd type="none" w="sm" len="sm"/>
            </a:ln>
          </p:spPr>
        </p:cxnSp>
        <p:sp>
          <p:nvSpPr>
            <p:cNvPr id="338" name="Google Shape;338;p15"/>
            <p:cNvSpPr/>
            <p:nvPr/>
          </p:nvSpPr>
          <p:spPr>
            <a:xfrm>
              <a:off x="6869916" y="5829165"/>
              <a:ext cx="570746" cy="249382"/>
            </a:xfrm>
            <a:prstGeom prst="rect">
              <a:avLst/>
            </a:prstGeom>
            <a:solidFill>
              <a:srgbClr val="0075A2"/>
            </a:solidFill>
            <a:ln w="12700" cap="flat" cmpd="sng">
              <a:solidFill>
                <a:srgbClr val="0075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Avenir"/>
                <a:ea typeface="Avenir"/>
                <a:cs typeface="Avenir"/>
                <a:sym typeface="Avenir"/>
              </a:endParaRPr>
            </a:p>
          </p:txBody>
        </p:sp>
        <p:cxnSp>
          <p:nvCxnSpPr>
            <p:cNvPr id="339" name="Google Shape;339;p15"/>
            <p:cNvCxnSpPr>
              <a:endCxn id="340" idx="3"/>
            </p:cNvCxnSpPr>
            <p:nvPr/>
          </p:nvCxnSpPr>
          <p:spPr>
            <a:xfrm rot="10800000">
              <a:off x="6869917" y="6625419"/>
              <a:ext cx="1232100" cy="0"/>
            </a:xfrm>
            <a:prstGeom prst="straightConnector1">
              <a:avLst/>
            </a:prstGeom>
            <a:noFill/>
            <a:ln w="28575" cap="rnd" cmpd="sng">
              <a:solidFill>
                <a:srgbClr val="595959"/>
              </a:solidFill>
              <a:prstDash val="solid"/>
              <a:round/>
              <a:headEnd type="none" w="sm" len="sm"/>
              <a:tailEnd type="none" w="sm" len="sm"/>
            </a:ln>
          </p:spPr>
        </p:cxnSp>
        <p:sp>
          <p:nvSpPr>
            <p:cNvPr id="340" name="Google Shape;340;p15"/>
            <p:cNvSpPr/>
            <p:nvPr/>
          </p:nvSpPr>
          <p:spPr>
            <a:xfrm rot="10800000">
              <a:off x="6869917" y="6500728"/>
              <a:ext cx="570746" cy="249382"/>
            </a:xfrm>
            <a:prstGeom prst="rect">
              <a:avLst/>
            </a:prstGeom>
            <a:solidFill>
              <a:srgbClr val="0075A2"/>
            </a:solidFill>
            <a:ln w="12700" cap="flat" cmpd="sng">
              <a:solidFill>
                <a:srgbClr val="0075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Avenir"/>
                <a:ea typeface="Avenir"/>
                <a:cs typeface="Avenir"/>
                <a:sym typeface="Avenir"/>
              </a:endParaRPr>
            </a:p>
          </p:txBody>
        </p:sp>
        <p:sp>
          <p:nvSpPr>
            <p:cNvPr id="341" name="Google Shape;341;p15"/>
            <p:cNvSpPr/>
            <p:nvPr/>
          </p:nvSpPr>
          <p:spPr>
            <a:xfrm>
              <a:off x="6743916" y="5906579"/>
              <a:ext cx="126000" cy="126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2" name="Google Shape;342;p15"/>
            <p:cNvSpPr/>
            <p:nvPr/>
          </p:nvSpPr>
          <p:spPr>
            <a:xfrm>
              <a:off x="7449352" y="6557846"/>
              <a:ext cx="126000" cy="126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0" name="Google Shape;350;p15"/>
            <p:cNvSpPr/>
            <p:nvPr/>
          </p:nvSpPr>
          <p:spPr>
            <a:xfrm>
              <a:off x="5034665" y="6076683"/>
              <a:ext cx="472416" cy="300935"/>
            </a:xfrm>
            <a:prstGeom prst="rightArrow">
              <a:avLst>
                <a:gd name="adj1" fmla="val 50000"/>
                <a:gd name="adj2" fmla="val 50000"/>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 name="Google Shape;356;p15"/>
            <p:cNvSpPr/>
            <p:nvPr/>
          </p:nvSpPr>
          <p:spPr>
            <a:xfrm>
              <a:off x="7050778" y="5850153"/>
              <a:ext cx="192584" cy="192584"/>
            </a:xfrm>
            <a:prstGeom prst="star5">
              <a:avLst>
                <a:gd name="adj" fmla="val 19098"/>
                <a:gd name="hf" fmla="val 105146"/>
                <a:gd name="vf" fmla="val 11055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 name="Google Shape;357;p15"/>
            <p:cNvSpPr/>
            <p:nvPr/>
          </p:nvSpPr>
          <p:spPr>
            <a:xfrm>
              <a:off x="7049310" y="6512250"/>
              <a:ext cx="192584" cy="192584"/>
            </a:xfrm>
            <a:prstGeom prst="star5">
              <a:avLst>
                <a:gd name="adj" fmla="val 19098"/>
                <a:gd name="hf" fmla="val 105146"/>
                <a:gd name="vf" fmla="val 11055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 name="Group 3">
            <a:extLst>
              <a:ext uri="{FF2B5EF4-FFF2-40B4-BE49-F238E27FC236}">
                <a16:creationId xmlns:a16="http://schemas.microsoft.com/office/drawing/2014/main" id="{6B3D23F0-5D65-A8DB-1676-D64BC355E80C}"/>
              </a:ext>
            </a:extLst>
          </p:cNvPr>
          <p:cNvGrpSpPr/>
          <p:nvPr/>
        </p:nvGrpSpPr>
        <p:grpSpPr>
          <a:xfrm>
            <a:off x="8641667" y="5502998"/>
            <a:ext cx="2976309" cy="848843"/>
            <a:chOff x="8641667" y="5502998"/>
            <a:chExt cx="2976309" cy="848843"/>
          </a:xfrm>
        </p:grpSpPr>
        <p:cxnSp>
          <p:nvCxnSpPr>
            <p:cNvPr id="345" name="Google Shape;345;p15"/>
            <p:cNvCxnSpPr/>
            <p:nvPr/>
          </p:nvCxnSpPr>
          <p:spPr>
            <a:xfrm>
              <a:off x="9804537" y="6201374"/>
              <a:ext cx="1813439" cy="0"/>
            </a:xfrm>
            <a:prstGeom prst="straightConnector1">
              <a:avLst/>
            </a:prstGeom>
            <a:noFill/>
            <a:ln w="28575" cap="rnd" cmpd="sng">
              <a:solidFill>
                <a:srgbClr val="595959"/>
              </a:solidFill>
              <a:prstDash val="solid"/>
              <a:round/>
              <a:headEnd type="none" w="sm" len="sm"/>
              <a:tailEnd type="none" w="sm" len="sm"/>
            </a:ln>
          </p:spPr>
        </p:cxnSp>
        <p:sp>
          <p:nvSpPr>
            <p:cNvPr id="346" name="Google Shape;346;p15"/>
            <p:cNvSpPr/>
            <p:nvPr/>
          </p:nvSpPr>
          <p:spPr>
            <a:xfrm>
              <a:off x="10465883" y="6076683"/>
              <a:ext cx="570746" cy="249382"/>
            </a:xfrm>
            <a:prstGeom prst="rect">
              <a:avLst/>
            </a:prstGeom>
            <a:solidFill>
              <a:srgbClr val="0075A2"/>
            </a:solidFill>
            <a:ln w="12700" cap="flat" cmpd="sng">
              <a:solidFill>
                <a:srgbClr val="0075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Avenir"/>
                <a:ea typeface="Avenir"/>
                <a:cs typeface="Avenir"/>
                <a:sym typeface="Avenir"/>
              </a:endParaRPr>
            </a:p>
          </p:txBody>
        </p:sp>
        <p:sp>
          <p:nvSpPr>
            <p:cNvPr id="347" name="Google Shape;347;p15"/>
            <p:cNvSpPr/>
            <p:nvPr/>
          </p:nvSpPr>
          <p:spPr>
            <a:xfrm>
              <a:off x="11036629" y="6138374"/>
              <a:ext cx="126000" cy="126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8" name="Google Shape;348;p15"/>
            <p:cNvSpPr/>
            <p:nvPr/>
          </p:nvSpPr>
          <p:spPr>
            <a:xfrm>
              <a:off x="10339883" y="6138374"/>
              <a:ext cx="126000" cy="126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9" name="Google Shape;349;p15"/>
            <p:cNvSpPr/>
            <p:nvPr/>
          </p:nvSpPr>
          <p:spPr>
            <a:xfrm>
              <a:off x="8641667" y="6050906"/>
              <a:ext cx="472416" cy="300935"/>
            </a:xfrm>
            <a:prstGeom prst="rightArrow">
              <a:avLst>
                <a:gd name="adj1" fmla="val 50000"/>
                <a:gd name="adj2" fmla="val 50000"/>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3" name="Google Shape;353;p15"/>
            <p:cNvSpPr txBox="1"/>
            <p:nvPr/>
          </p:nvSpPr>
          <p:spPr>
            <a:xfrm>
              <a:off x="10205147" y="5502998"/>
              <a:ext cx="109222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dirty="0">
                  <a:solidFill>
                    <a:schemeClr val="dk1"/>
                  </a:solidFill>
                  <a:latin typeface="Avenir"/>
                  <a:ea typeface="Avenir"/>
                  <a:cs typeface="Avenir"/>
                  <a:sym typeface="Avenir"/>
                </a:rPr>
                <a:t>Solo-LTR</a:t>
              </a:r>
              <a:endParaRPr sz="1800" dirty="0">
                <a:solidFill>
                  <a:schemeClr val="dk1"/>
                </a:solidFill>
                <a:latin typeface="Avenir"/>
                <a:ea typeface="Avenir"/>
                <a:cs typeface="Avenir"/>
                <a:sym typeface="Avenir"/>
              </a:endParaRPr>
            </a:p>
          </p:txBody>
        </p:sp>
        <p:sp>
          <p:nvSpPr>
            <p:cNvPr id="358" name="Google Shape;358;p15"/>
            <p:cNvSpPr/>
            <p:nvPr/>
          </p:nvSpPr>
          <p:spPr>
            <a:xfrm>
              <a:off x="10654964" y="6105082"/>
              <a:ext cx="192584" cy="192584"/>
            </a:xfrm>
            <a:prstGeom prst="star5">
              <a:avLst>
                <a:gd name="adj" fmla="val 19098"/>
                <a:gd name="hf" fmla="val 105146"/>
                <a:gd name="vf" fmla="val 11055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59" name="Google Shape;359;p15"/>
          <p:cNvSpPr/>
          <p:nvPr/>
        </p:nvSpPr>
        <p:spPr>
          <a:xfrm>
            <a:off x="8227375" y="3509435"/>
            <a:ext cx="616047" cy="501619"/>
          </a:xfrm>
          <a:prstGeom prst="ellipse">
            <a:avLst/>
          </a:prstGeom>
          <a:noFill/>
          <a:ln w="2857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0" name="Google Shape;360;p15"/>
          <p:cNvSpPr txBox="1"/>
          <p:nvPr/>
        </p:nvSpPr>
        <p:spPr>
          <a:xfrm>
            <a:off x="8889291" y="3577124"/>
            <a:ext cx="24675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Avenir"/>
                <a:ea typeface="Avenir"/>
                <a:cs typeface="Avenir"/>
                <a:sym typeface="Avenir"/>
              </a:rPr>
              <a:t>Long Terminal Repeat</a:t>
            </a:r>
            <a:endParaRPr sz="1800">
              <a:solidFill>
                <a:schemeClr val="dk1"/>
              </a:solidFill>
              <a:latin typeface="Avenir"/>
              <a:ea typeface="Avenir"/>
              <a:cs typeface="Avenir"/>
              <a:sym typeface="Avenir"/>
            </a:endParaRPr>
          </a:p>
        </p:txBody>
      </p:sp>
      <p:sp>
        <p:nvSpPr>
          <p:cNvPr id="361" name="Google Shape;361;p15"/>
          <p:cNvSpPr txBox="1"/>
          <p:nvPr/>
        </p:nvSpPr>
        <p:spPr>
          <a:xfrm>
            <a:off x="1266" y="3299653"/>
            <a:ext cx="185518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200">
                <a:solidFill>
                  <a:schemeClr val="dk1"/>
                </a:solidFill>
                <a:latin typeface="Avenir"/>
                <a:ea typeface="Avenir"/>
                <a:cs typeface="Avenir"/>
                <a:sym typeface="Avenir"/>
              </a:rPr>
              <a:t>GAG – capsid protein</a:t>
            </a:r>
            <a:endParaRPr sz="1200">
              <a:solidFill>
                <a:schemeClr val="dk1"/>
              </a:solidFill>
              <a:latin typeface="Avenir"/>
              <a:ea typeface="Avenir"/>
              <a:cs typeface="Avenir"/>
              <a:sym typeface="Avenir"/>
            </a:endParaRPr>
          </a:p>
          <a:p>
            <a:pPr marL="0" marR="0" lvl="0" indent="0" algn="l" rtl="0">
              <a:spcBef>
                <a:spcPts val="0"/>
              </a:spcBef>
              <a:spcAft>
                <a:spcPts val="0"/>
              </a:spcAft>
              <a:buNone/>
            </a:pPr>
            <a:r>
              <a:rPr lang="de-CH" sz="1200">
                <a:solidFill>
                  <a:schemeClr val="dk1"/>
                </a:solidFill>
                <a:latin typeface="Avenir"/>
                <a:ea typeface="Avenir"/>
                <a:cs typeface="Avenir"/>
                <a:sym typeface="Avenir"/>
              </a:rPr>
              <a:t>AP – aspartic proteinase</a:t>
            </a:r>
            <a:endParaRPr sz="1200">
              <a:solidFill>
                <a:schemeClr val="dk1"/>
              </a:solidFill>
              <a:latin typeface="Avenir"/>
              <a:ea typeface="Avenir"/>
              <a:cs typeface="Avenir"/>
              <a:sym typeface="Avenir"/>
            </a:endParaRPr>
          </a:p>
          <a:p>
            <a:pPr marL="0" marR="0" lvl="0" indent="0" algn="l" rtl="0">
              <a:spcBef>
                <a:spcPts val="0"/>
              </a:spcBef>
              <a:spcAft>
                <a:spcPts val="0"/>
              </a:spcAft>
              <a:buNone/>
            </a:pPr>
            <a:r>
              <a:rPr lang="de-CH" sz="1200">
                <a:solidFill>
                  <a:schemeClr val="dk1"/>
                </a:solidFill>
                <a:latin typeface="Avenir"/>
                <a:ea typeface="Avenir"/>
                <a:cs typeface="Avenir"/>
                <a:sym typeface="Avenir"/>
              </a:rPr>
              <a:t>RT - retrotranscriptase</a:t>
            </a:r>
            <a:endParaRPr sz="1200">
              <a:solidFill>
                <a:schemeClr val="dk1"/>
              </a:solidFill>
              <a:latin typeface="Avenir"/>
              <a:ea typeface="Avenir"/>
              <a:cs typeface="Avenir"/>
              <a:sym typeface="Avenir"/>
            </a:endParaRPr>
          </a:p>
          <a:p>
            <a:pPr marL="0" marR="0" lvl="0" indent="0" algn="l" rtl="0">
              <a:spcBef>
                <a:spcPts val="0"/>
              </a:spcBef>
              <a:spcAft>
                <a:spcPts val="0"/>
              </a:spcAft>
              <a:buNone/>
            </a:pPr>
            <a:r>
              <a:rPr lang="de-CH" sz="1200">
                <a:solidFill>
                  <a:schemeClr val="dk1"/>
                </a:solidFill>
                <a:latin typeface="Avenir"/>
                <a:ea typeface="Avenir"/>
                <a:cs typeface="Avenir"/>
                <a:sym typeface="Avenir"/>
              </a:rPr>
              <a:t>RH – RNAse H</a:t>
            </a:r>
            <a:endParaRPr/>
          </a:p>
          <a:p>
            <a:pPr marL="0" marR="0" lvl="0" indent="0" algn="l" rtl="0">
              <a:spcBef>
                <a:spcPts val="0"/>
              </a:spcBef>
              <a:spcAft>
                <a:spcPts val="0"/>
              </a:spcAft>
              <a:buNone/>
            </a:pPr>
            <a:r>
              <a:rPr lang="de-CH" sz="1200">
                <a:solidFill>
                  <a:schemeClr val="dk1"/>
                </a:solidFill>
                <a:latin typeface="Avenir"/>
                <a:ea typeface="Avenir"/>
                <a:cs typeface="Avenir"/>
                <a:sym typeface="Avenir"/>
              </a:rPr>
              <a:t>INT - integrase</a:t>
            </a:r>
            <a:endParaRPr sz="1200">
              <a:solidFill>
                <a:schemeClr val="dk1"/>
              </a:solidFill>
              <a:latin typeface="Avenir"/>
              <a:ea typeface="Avenir"/>
              <a:cs typeface="Avenir"/>
              <a:sym typeface="Avenir"/>
            </a:endParaRPr>
          </a:p>
          <a:p>
            <a:pPr marL="0" marR="0" lvl="0" indent="0" algn="l" rtl="0">
              <a:spcBef>
                <a:spcPts val="0"/>
              </a:spcBef>
              <a:spcAft>
                <a:spcPts val="0"/>
              </a:spcAft>
              <a:buNone/>
            </a:pPr>
            <a:r>
              <a:rPr lang="de-CH" sz="1200">
                <a:solidFill>
                  <a:schemeClr val="dk1"/>
                </a:solidFill>
                <a:latin typeface="Avenir"/>
                <a:ea typeface="Avenir"/>
                <a:cs typeface="Avenir"/>
                <a:sym typeface="Avenir"/>
              </a:rPr>
              <a:t>ENV – envelope protein</a:t>
            </a:r>
            <a:endParaRPr sz="1200">
              <a:solidFill>
                <a:schemeClr val="dk1"/>
              </a:solidFill>
              <a:latin typeface="Avenir"/>
              <a:ea typeface="Avenir"/>
              <a:cs typeface="Avenir"/>
              <a:sym typeface="Avenir"/>
            </a:endParaRPr>
          </a:p>
        </p:txBody>
      </p:sp>
      <p:sp>
        <p:nvSpPr>
          <p:cNvPr id="2" name="Google Shape;174;p8">
            <a:extLst>
              <a:ext uri="{FF2B5EF4-FFF2-40B4-BE49-F238E27FC236}">
                <a16:creationId xmlns:a16="http://schemas.microsoft.com/office/drawing/2014/main" id="{9221CBEC-9F78-CE75-0CEE-4DECC4B17D9D}"/>
              </a:ext>
            </a:extLst>
          </p:cNvPr>
          <p:cNvSpPr txBox="1"/>
          <p:nvPr/>
        </p:nvSpPr>
        <p:spPr>
          <a:xfrm>
            <a:off x="1983230" y="131702"/>
            <a:ext cx="8225541" cy="646941"/>
          </a:xfrm>
          <a:prstGeom prst="roundRect">
            <a:avLst/>
          </a:prstGeom>
          <a:solidFill>
            <a:srgbClr val="F4F9F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Class I: LTR </a:t>
            </a:r>
            <a:r>
              <a:rPr lang="de-CH" sz="3200" b="1" i="0" u="none" strike="noStrike" cap="none" dirty="0" err="1">
                <a:solidFill>
                  <a:schemeClr val="dk1"/>
                </a:solidFill>
                <a:latin typeface="Avenir"/>
                <a:ea typeface="Avenir"/>
                <a:cs typeface="Avenir"/>
                <a:sym typeface="Avenir"/>
              </a:rPr>
              <a:t>retrotransposons</a:t>
            </a:r>
            <a:endParaRPr sz="3200" b="1" i="0" u="none" strike="noStrike" cap="none" dirty="0">
              <a:solidFill>
                <a:schemeClr val="dk1"/>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7" name="Google Shape;367;p16" descr="Figure 1"/>
          <p:cNvPicPr preferRelativeResize="0"/>
          <p:nvPr/>
        </p:nvPicPr>
        <p:blipFill rotWithShape="1">
          <a:blip r:embed="rId3">
            <a:alphaModFix/>
          </a:blip>
          <a:srcRect l="33953" t="38599" r="34447" b="5258"/>
          <a:stretch/>
        </p:blipFill>
        <p:spPr>
          <a:xfrm>
            <a:off x="6858421" y="1292492"/>
            <a:ext cx="3128155" cy="4731057"/>
          </a:xfrm>
          <a:prstGeom prst="rect">
            <a:avLst/>
          </a:prstGeom>
          <a:noFill/>
          <a:ln>
            <a:noFill/>
          </a:ln>
        </p:spPr>
      </p:pic>
      <p:sp>
        <p:nvSpPr>
          <p:cNvPr id="368" name="Google Shape;368;p16"/>
          <p:cNvSpPr txBox="1"/>
          <p:nvPr/>
        </p:nvSpPr>
        <p:spPr>
          <a:xfrm>
            <a:off x="9501519" y="6581001"/>
            <a:ext cx="2690481"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a:solidFill>
                  <a:schemeClr val="dk1"/>
                </a:solidFill>
                <a:latin typeface="Avenir"/>
                <a:ea typeface="Avenir"/>
                <a:cs typeface="Avenir"/>
                <a:sym typeface="Avenir"/>
              </a:rPr>
              <a:t>Levin and Moran 2011, </a:t>
            </a:r>
            <a:r>
              <a:rPr lang="de-CH" sz="1200" i="1">
                <a:solidFill>
                  <a:schemeClr val="dk1"/>
                </a:solidFill>
                <a:latin typeface="Avenir"/>
                <a:ea typeface="Avenir"/>
                <a:cs typeface="Avenir"/>
                <a:sym typeface="Avenir"/>
              </a:rPr>
              <a:t>Nat Rev Gen</a:t>
            </a:r>
            <a:endParaRPr sz="1200" i="1">
              <a:solidFill>
                <a:schemeClr val="dk1"/>
              </a:solidFill>
              <a:latin typeface="Avenir"/>
              <a:ea typeface="Avenir"/>
              <a:cs typeface="Avenir"/>
              <a:sym typeface="Avenir"/>
            </a:endParaRPr>
          </a:p>
        </p:txBody>
      </p:sp>
      <p:pic>
        <p:nvPicPr>
          <p:cNvPr id="369" name="Google Shape;369;p16" descr="Figure 1"/>
          <p:cNvPicPr preferRelativeResize="0"/>
          <p:nvPr/>
        </p:nvPicPr>
        <p:blipFill rotWithShape="1">
          <a:blip r:embed="rId3">
            <a:alphaModFix/>
          </a:blip>
          <a:srcRect l="33953" t="-226" r="34447" b="65604"/>
          <a:stretch/>
        </p:blipFill>
        <p:spPr>
          <a:xfrm>
            <a:off x="1586323" y="1457325"/>
            <a:ext cx="3128155" cy="2917498"/>
          </a:xfrm>
          <a:prstGeom prst="rect">
            <a:avLst/>
          </a:prstGeom>
          <a:noFill/>
          <a:ln>
            <a:noFill/>
          </a:ln>
        </p:spPr>
      </p:pic>
      <p:sp>
        <p:nvSpPr>
          <p:cNvPr id="370" name="Google Shape;370;p16"/>
          <p:cNvSpPr/>
          <p:nvPr/>
        </p:nvSpPr>
        <p:spPr>
          <a:xfrm>
            <a:off x="2516196" y="4048943"/>
            <a:ext cx="2362198" cy="58015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71" name="Google Shape;371;p16"/>
          <p:cNvGrpSpPr/>
          <p:nvPr/>
        </p:nvGrpSpPr>
        <p:grpSpPr>
          <a:xfrm>
            <a:off x="3498156" y="1727281"/>
            <a:ext cx="3128078" cy="4108633"/>
            <a:chOff x="3498156" y="1727281"/>
            <a:chExt cx="3128078" cy="4108633"/>
          </a:xfrm>
        </p:grpSpPr>
        <p:grpSp>
          <p:nvGrpSpPr>
            <p:cNvPr id="372" name="Google Shape;372;p16"/>
            <p:cNvGrpSpPr/>
            <p:nvPr/>
          </p:nvGrpSpPr>
          <p:grpSpPr>
            <a:xfrm>
              <a:off x="3552516" y="1727281"/>
              <a:ext cx="3073718" cy="3700511"/>
              <a:chOff x="3779520" y="1875369"/>
              <a:chExt cx="3073718" cy="3700511"/>
            </a:xfrm>
          </p:grpSpPr>
          <p:cxnSp>
            <p:nvCxnSpPr>
              <p:cNvPr id="373" name="Google Shape;373;p16"/>
              <p:cNvCxnSpPr/>
              <p:nvPr/>
            </p:nvCxnSpPr>
            <p:spPr>
              <a:xfrm>
                <a:off x="3779520" y="4507228"/>
                <a:ext cx="0" cy="1068652"/>
              </a:xfrm>
              <a:prstGeom prst="straightConnector1">
                <a:avLst/>
              </a:prstGeom>
              <a:noFill/>
              <a:ln w="57150" cap="flat" cmpd="sng">
                <a:solidFill>
                  <a:schemeClr val="dk1"/>
                </a:solidFill>
                <a:prstDash val="solid"/>
                <a:miter lim="800000"/>
                <a:headEnd type="none" w="sm" len="sm"/>
                <a:tailEnd type="none" w="sm" len="sm"/>
              </a:ln>
            </p:spPr>
          </p:cxnSp>
          <p:cxnSp>
            <p:nvCxnSpPr>
              <p:cNvPr id="374" name="Google Shape;374;p16"/>
              <p:cNvCxnSpPr/>
              <p:nvPr/>
            </p:nvCxnSpPr>
            <p:spPr>
              <a:xfrm>
                <a:off x="3779520" y="5549212"/>
                <a:ext cx="2285654" cy="0"/>
              </a:xfrm>
              <a:prstGeom prst="straightConnector1">
                <a:avLst/>
              </a:prstGeom>
              <a:noFill/>
              <a:ln w="57150" cap="flat" cmpd="sng">
                <a:solidFill>
                  <a:schemeClr val="dk1"/>
                </a:solidFill>
                <a:prstDash val="solid"/>
                <a:miter lim="800000"/>
                <a:headEnd type="none" w="sm" len="sm"/>
                <a:tailEnd type="none" w="sm" len="sm"/>
              </a:ln>
            </p:spPr>
          </p:cxnSp>
          <p:cxnSp>
            <p:nvCxnSpPr>
              <p:cNvPr id="375" name="Google Shape;375;p16"/>
              <p:cNvCxnSpPr/>
              <p:nvPr/>
            </p:nvCxnSpPr>
            <p:spPr>
              <a:xfrm rot="10800000">
                <a:off x="6050280" y="1901560"/>
                <a:ext cx="0" cy="3673843"/>
              </a:xfrm>
              <a:prstGeom prst="straightConnector1">
                <a:avLst/>
              </a:prstGeom>
              <a:noFill/>
              <a:ln w="57150" cap="flat" cmpd="sng">
                <a:solidFill>
                  <a:schemeClr val="dk1"/>
                </a:solidFill>
                <a:prstDash val="solid"/>
                <a:miter lim="800000"/>
                <a:headEnd type="none" w="sm" len="sm"/>
                <a:tailEnd type="none" w="sm" len="sm"/>
              </a:ln>
            </p:spPr>
          </p:cxnSp>
          <p:cxnSp>
            <p:nvCxnSpPr>
              <p:cNvPr id="376" name="Google Shape;376;p16"/>
              <p:cNvCxnSpPr/>
              <p:nvPr/>
            </p:nvCxnSpPr>
            <p:spPr>
              <a:xfrm>
                <a:off x="6022315" y="1875369"/>
                <a:ext cx="625274" cy="0"/>
              </a:xfrm>
              <a:prstGeom prst="straightConnector1">
                <a:avLst/>
              </a:prstGeom>
              <a:noFill/>
              <a:ln w="57150" cap="flat" cmpd="sng">
                <a:solidFill>
                  <a:schemeClr val="dk1"/>
                </a:solidFill>
                <a:prstDash val="solid"/>
                <a:miter lim="800000"/>
                <a:headEnd type="none" w="sm" len="sm"/>
                <a:tailEnd type="none" w="sm" len="sm"/>
              </a:ln>
            </p:spPr>
          </p:cxnSp>
          <p:cxnSp>
            <p:nvCxnSpPr>
              <p:cNvPr id="377" name="Google Shape;377;p16"/>
              <p:cNvCxnSpPr/>
              <p:nvPr/>
            </p:nvCxnSpPr>
            <p:spPr>
              <a:xfrm>
                <a:off x="6022315" y="1875369"/>
                <a:ext cx="830923" cy="0"/>
              </a:xfrm>
              <a:prstGeom prst="straightConnector1">
                <a:avLst/>
              </a:prstGeom>
              <a:noFill/>
              <a:ln w="57150" cap="flat" cmpd="sng">
                <a:solidFill>
                  <a:schemeClr val="dk1"/>
                </a:solidFill>
                <a:prstDash val="solid"/>
                <a:miter lim="800000"/>
                <a:headEnd type="none" w="sm" len="sm"/>
                <a:tailEnd type="triangle" w="med" len="med"/>
              </a:ln>
            </p:spPr>
          </p:cxnSp>
        </p:grpSp>
        <p:sp>
          <p:nvSpPr>
            <p:cNvPr id="378" name="Google Shape;378;p16"/>
            <p:cNvSpPr txBox="1"/>
            <p:nvPr/>
          </p:nvSpPr>
          <p:spPr>
            <a:xfrm>
              <a:off x="3498156" y="5466582"/>
              <a:ext cx="23943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Avenir"/>
                  <a:ea typeface="Avenir"/>
                  <a:cs typeface="Avenir"/>
                  <a:sym typeface="Avenir"/>
                </a:rPr>
                <a:t>Reverse transcription</a:t>
              </a:r>
              <a:endParaRPr sz="1800">
                <a:solidFill>
                  <a:schemeClr val="dk1"/>
                </a:solidFill>
                <a:latin typeface="Avenir"/>
                <a:ea typeface="Avenir"/>
                <a:cs typeface="Avenir"/>
                <a:sym typeface="Avenir"/>
              </a:endParaRPr>
            </a:p>
          </p:txBody>
        </p:sp>
      </p:grpSp>
      <p:sp>
        <p:nvSpPr>
          <p:cNvPr id="379" name="Google Shape;379;p16"/>
          <p:cNvSpPr/>
          <p:nvPr/>
        </p:nvSpPr>
        <p:spPr>
          <a:xfrm>
            <a:off x="7021416" y="3117747"/>
            <a:ext cx="2898309" cy="1537104"/>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0" name="Google Shape;380;p16"/>
          <p:cNvSpPr/>
          <p:nvPr/>
        </p:nvSpPr>
        <p:spPr>
          <a:xfrm>
            <a:off x="6920520" y="4507116"/>
            <a:ext cx="2898309" cy="1537104"/>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1" name="Google Shape;381;p16"/>
          <p:cNvSpPr txBox="1"/>
          <p:nvPr/>
        </p:nvSpPr>
        <p:spPr>
          <a:xfrm>
            <a:off x="9183817" y="1425883"/>
            <a:ext cx="284371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Avenir"/>
                <a:ea typeface="Avenir"/>
                <a:cs typeface="Avenir"/>
                <a:sym typeface="Avenir"/>
              </a:rPr>
              <a:t>Retrotranscription inside a virus-like particle</a:t>
            </a:r>
            <a:endParaRPr sz="1800">
              <a:solidFill>
                <a:schemeClr val="dk1"/>
              </a:solidFill>
              <a:latin typeface="Avenir"/>
              <a:ea typeface="Avenir"/>
              <a:cs typeface="Avenir"/>
              <a:sym typeface="Avenir"/>
            </a:endParaRPr>
          </a:p>
        </p:txBody>
      </p:sp>
      <p:sp>
        <p:nvSpPr>
          <p:cNvPr id="382" name="Google Shape;382;p16"/>
          <p:cNvSpPr/>
          <p:nvPr/>
        </p:nvSpPr>
        <p:spPr>
          <a:xfrm>
            <a:off x="6855551" y="1271821"/>
            <a:ext cx="5092608" cy="181835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Google Shape;174;p8">
            <a:extLst>
              <a:ext uri="{FF2B5EF4-FFF2-40B4-BE49-F238E27FC236}">
                <a16:creationId xmlns:a16="http://schemas.microsoft.com/office/drawing/2014/main" id="{9C86AECE-0A54-5D57-5EE7-0FC00A2D84CB}"/>
              </a:ext>
            </a:extLst>
          </p:cNvPr>
          <p:cNvSpPr txBox="1"/>
          <p:nvPr/>
        </p:nvSpPr>
        <p:spPr>
          <a:xfrm>
            <a:off x="1983230" y="131702"/>
            <a:ext cx="8225541" cy="646941"/>
          </a:xfrm>
          <a:prstGeom prst="roundRect">
            <a:avLst/>
          </a:prstGeom>
          <a:solidFill>
            <a:srgbClr val="F4F9F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err="1">
                <a:solidFill>
                  <a:schemeClr val="dk1"/>
                </a:solidFill>
                <a:latin typeface="Avenir"/>
                <a:ea typeface="Avenir"/>
                <a:cs typeface="Avenir"/>
                <a:sym typeface="Avenir"/>
              </a:rPr>
              <a:t>Replicative</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retrotransposition</a:t>
            </a:r>
            <a:endParaRPr sz="3200" b="1" i="0" u="none" strike="noStrike" cap="none" dirty="0">
              <a:solidFill>
                <a:schemeClr val="dk1"/>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38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37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3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17"/>
          <p:cNvPicPr preferRelativeResize="0"/>
          <p:nvPr/>
        </p:nvPicPr>
        <p:blipFill rotWithShape="1">
          <a:blip r:embed="rId3">
            <a:alphaModFix/>
          </a:blip>
          <a:srcRect/>
          <a:stretch/>
        </p:blipFill>
        <p:spPr>
          <a:xfrm>
            <a:off x="2595752" y="1362075"/>
            <a:ext cx="7000496" cy="5495925"/>
          </a:xfrm>
          <a:prstGeom prst="rect">
            <a:avLst/>
          </a:prstGeom>
          <a:noFill/>
          <a:ln>
            <a:noFill/>
          </a:ln>
        </p:spPr>
      </p:pic>
      <p:sp>
        <p:nvSpPr>
          <p:cNvPr id="390" name="Google Shape;390;p17"/>
          <p:cNvSpPr txBox="1"/>
          <p:nvPr/>
        </p:nvSpPr>
        <p:spPr>
          <a:xfrm>
            <a:off x="8220075" y="1019175"/>
            <a:ext cx="6191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Avenir"/>
                <a:ea typeface="Avenir"/>
                <a:cs typeface="Avenir"/>
                <a:sym typeface="Avenir"/>
              </a:rPr>
              <a:t>LTR</a:t>
            </a:r>
            <a:endParaRPr sz="1800">
              <a:solidFill>
                <a:schemeClr val="dk1"/>
              </a:solidFill>
              <a:latin typeface="Avenir"/>
              <a:ea typeface="Avenir"/>
              <a:cs typeface="Avenir"/>
              <a:sym typeface="Avenir"/>
            </a:endParaRPr>
          </a:p>
        </p:txBody>
      </p:sp>
      <p:sp>
        <p:nvSpPr>
          <p:cNvPr id="391" name="Google Shape;391;p17"/>
          <p:cNvSpPr txBox="1"/>
          <p:nvPr/>
        </p:nvSpPr>
        <p:spPr>
          <a:xfrm>
            <a:off x="3105150" y="1019175"/>
            <a:ext cx="67177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dk1"/>
                </a:solidFill>
                <a:latin typeface="Avenir"/>
                <a:ea typeface="Avenir"/>
                <a:cs typeface="Avenir"/>
                <a:sym typeface="Avenir"/>
              </a:rPr>
              <a:t>LTR</a:t>
            </a:r>
            <a:endParaRPr sz="1800">
              <a:solidFill>
                <a:schemeClr val="dk1"/>
              </a:solidFill>
              <a:latin typeface="Avenir"/>
              <a:ea typeface="Avenir"/>
              <a:cs typeface="Avenir"/>
              <a:sym typeface="Avenir"/>
            </a:endParaRPr>
          </a:p>
        </p:txBody>
      </p:sp>
      <p:sp>
        <p:nvSpPr>
          <p:cNvPr id="392" name="Google Shape;392;p17"/>
          <p:cNvSpPr txBox="1"/>
          <p:nvPr/>
        </p:nvSpPr>
        <p:spPr>
          <a:xfrm>
            <a:off x="3978979" y="891659"/>
            <a:ext cx="391607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dk1"/>
                </a:solidFill>
                <a:latin typeface="Avenir"/>
                <a:ea typeface="Avenir"/>
                <a:cs typeface="Avenir"/>
                <a:sym typeface="Avenir"/>
              </a:rPr>
              <a:t>GAP     AP     RT     RH     INT     (ENV)</a:t>
            </a:r>
            <a:endParaRPr sz="1800">
              <a:solidFill>
                <a:schemeClr val="dk1"/>
              </a:solidFill>
              <a:latin typeface="Avenir"/>
              <a:ea typeface="Avenir"/>
              <a:cs typeface="Avenir"/>
              <a:sym typeface="Avenir"/>
            </a:endParaRPr>
          </a:p>
        </p:txBody>
      </p:sp>
      <p:sp>
        <p:nvSpPr>
          <p:cNvPr id="393" name="Google Shape;393;p17"/>
          <p:cNvSpPr txBox="1"/>
          <p:nvPr/>
        </p:nvSpPr>
        <p:spPr>
          <a:xfrm>
            <a:off x="4010025" y="1230345"/>
            <a:ext cx="4087081" cy="615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dirty="0">
                <a:solidFill>
                  <a:srgbClr val="0075A2"/>
                </a:solidFill>
                <a:latin typeface="Avenir"/>
                <a:ea typeface="Avenir"/>
                <a:cs typeface="Avenir"/>
                <a:sym typeface="Avenir"/>
              </a:rPr>
              <a:t> PBS                                           PPT </a:t>
            </a:r>
            <a:endParaRPr dirty="0">
              <a:solidFill>
                <a:srgbClr val="0075A2"/>
              </a:solidFill>
            </a:endParaRPr>
          </a:p>
          <a:p>
            <a:pPr marL="0" marR="0" lvl="0" indent="0" algn="l" rtl="0">
              <a:spcBef>
                <a:spcPts val="0"/>
              </a:spcBef>
              <a:spcAft>
                <a:spcPts val="0"/>
              </a:spcAft>
              <a:buNone/>
            </a:pPr>
            <a:r>
              <a:rPr lang="de-CH" sz="1600" dirty="0">
                <a:solidFill>
                  <a:srgbClr val="0075A2"/>
                </a:solidFill>
                <a:latin typeface="Avenir"/>
                <a:ea typeface="Avenir"/>
                <a:cs typeface="Avenir"/>
                <a:sym typeface="Avenir"/>
              </a:rPr>
              <a:t>(primer </a:t>
            </a:r>
            <a:r>
              <a:rPr lang="de-CH" sz="1600" dirty="0" err="1">
                <a:solidFill>
                  <a:srgbClr val="0075A2"/>
                </a:solidFill>
                <a:latin typeface="Avenir"/>
                <a:ea typeface="Avenir"/>
                <a:cs typeface="Avenir"/>
                <a:sym typeface="Avenir"/>
              </a:rPr>
              <a:t>binding</a:t>
            </a:r>
            <a:r>
              <a:rPr lang="de-CH" sz="1600" dirty="0">
                <a:solidFill>
                  <a:srgbClr val="0075A2"/>
                </a:solidFill>
                <a:latin typeface="Avenir"/>
                <a:ea typeface="Avenir"/>
                <a:cs typeface="Avenir"/>
                <a:sym typeface="Avenir"/>
              </a:rPr>
              <a:t> </a:t>
            </a:r>
            <a:r>
              <a:rPr lang="de-CH" sz="1600" dirty="0" err="1">
                <a:solidFill>
                  <a:srgbClr val="0075A2"/>
                </a:solidFill>
                <a:latin typeface="Avenir"/>
                <a:ea typeface="Avenir"/>
                <a:cs typeface="Avenir"/>
                <a:sym typeface="Avenir"/>
              </a:rPr>
              <a:t>site</a:t>
            </a:r>
            <a:r>
              <a:rPr lang="de-CH" sz="1600" dirty="0">
                <a:solidFill>
                  <a:srgbClr val="0075A2"/>
                </a:solidFill>
                <a:latin typeface="Avenir"/>
                <a:ea typeface="Avenir"/>
                <a:cs typeface="Avenir"/>
                <a:sym typeface="Avenir"/>
              </a:rPr>
              <a:t>)     (</a:t>
            </a:r>
            <a:r>
              <a:rPr lang="de-CH" sz="1600" dirty="0" err="1">
                <a:solidFill>
                  <a:srgbClr val="0075A2"/>
                </a:solidFill>
                <a:latin typeface="Avenir"/>
                <a:ea typeface="Avenir"/>
                <a:cs typeface="Avenir"/>
                <a:sym typeface="Avenir"/>
              </a:rPr>
              <a:t>polypurine</a:t>
            </a:r>
            <a:r>
              <a:rPr lang="de-CH" sz="1600" dirty="0">
                <a:solidFill>
                  <a:srgbClr val="0075A2"/>
                </a:solidFill>
                <a:latin typeface="Avenir"/>
                <a:ea typeface="Avenir"/>
                <a:cs typeface="Avenir"/>
                <a:sym typeface="Avenir"/>
              </a:rPr>
              <a:t> tract)</a:t>
            </a:r>
            <a:endParaRPr sz="1600" dirty="0">
              <a:solidFill>
                <a:srgbClr val="0075A2"/>
              </a:solidFill>
              <a:latin typeface="Avenir"/>
              <a:ea typeface="Avenir"/>
              <a:cs typeface="Avenir"/>
              <a:sym typeface="Avenir"/>
            </a:endParaRPr>
          </a:p>
        </p:txBody>
      </p:sp>
      <p:sp>
        <p:nvSpPr>
          <p:cNvPr id="394" name="Google Shape;394;p17"/>
          <p:cNvSpPr txBox="1"/>
          <p:nvPr/>
        </p:nvSpPr>
        <p:spPr>
          <a:xfrm>
            <a:off x="4430492" y="2008406"/>
            <a:ext cx="14933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rgbClr val="0075A2"/>
                </a:solidFill>
                <a:latin typeface="Avenir"/>
                <a:ea typeface="Avenir"/>
                <a:cs typeface="Avenir"/>
                <a:sym typeface="Avenir"/>
              </a:rPr>
              <a:t>tRNA primer</a:t>
            </a:r>
            <a:endParaRPr sz="1800">
              <a:solidFill>
                <a:srgbClr val="0075A2"/>
              </a:solidFill>
              <a:latin typeface="Avenir"/>
              <a:ea typeface="Avenir"/>
              <a:cs typeface="Avenir"/>
              <a:sym typeface="Avenir"/>
            </a:endParaRPr>
          </a:p>
        </p:txBody>
      </p:sp>
      <p:sp>
        <p:nvSpPr>
          <p:cNvPr id="395" name="Google Shape;395;p17"/>
          <p:cNvSpPr txBox="1"/>
          <p:nvPr/>
        </p:nvSpPr>
        <p:spPr>
          <a:xfrm>
            <a:off x="10388300" y="6581001"/>
            <a:ext cx="180370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a:solidFill>
                  <a:schemeClr val="dk1"/>
                </a:solidFill>
                <a:latin typeface="Avenir"/>
                <a:ea typeface="Avenir"/>
                <a:cs typeface="Avenir"/>
                <a:sym typeface="Avenir"/>
              </a:rPr>
              <a:t>Kazazian 2004, </a:t>
            </a:r>
            <a:r>
              <a:rPr lang="de-CH" sz="1200" i="1">
                <a:solidFill>
                  <a:schemeClr val="dk1"/>
                </a:solidFill>
                <a:latin typeface="Avenir"/>
                <a:ea typeface="Avenir"/>
                <a:cs typeface="Avenir"/>
                <a:sym typeface="Avenir"/>
              </a:rPr>
              <a:t>Science</a:t>
            </a:r>
            <a:endParaRPr sz="1200" i="1">
              <a:solidFill>
                <a:schemeClr val="dk1"/>
              </a:solidFill>
              <a:latin typeface="Avenir"/>
              <a:ea typeface="Avenir"/>
              <a:cs typeface="Avenir"/>
              <a:sym typeface="Avenir"/>
            </a:endParaRPr>
          </a:p>
        </p:txBody>
      </p:sp>
      <p:sp>
        <p:nvSpPr>
          <p:cNvPr id="397" name="Google Shape;397;p17"/>
          <p:cNvSpPr/>
          <p:nvPr/>
        </p:nvSpPr>
        <p:spPr>
          <a:xfrm>
            <a:off x="2043018" y="1850172"/>
            <a:ext cx="655913" cy="233152"/>
          </a:xfrm>
          <a:prstGeom prst="rightArrow">
            <a:avLst>
              <a:gd name="adj1" fmla="val 50000"/>
              <a:gd name="adj2" fmla="val 50000"/>
            </a:avLst>
          </a:prstGeom>
          <a:solidFill>
            <a:srgbClr val="FFC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8" name="Google Shape;398;p17"/>
          <p:cNvSpPr txBox="1"/>
          <p:nvPr/>
        </p:nvSpPr>
        <p:spPr>
          <a:xfrm>
            <a:off x="61720" y="1302759"/>
            <a:ext cx="1893294" cy="1327978"/>
          </a:xfrm>
          <a:prstGeom prst="roundRect">
            <a:avLst/>
          </a:prstGeom>
          <a:solidFill>
            <a:srgbClr val="78CDD7"/>
          </a:solidFill>
          <a:ln w="12700" cap="flat" cmpd="sng">
            <a:no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dirty="0" err="1">
                <a:solidFill>
                  <a:schemeClr val="lt1"/>
                </a:solidFill>
                <a:latin typeface="Calibri"/>
                <a:ea typeface="Calibri"/>
                <a:cs typeface="Calibri"/>
                <a:sym typeface="Calibri"/>
              </a:rPr>
              <a:t>Transcription</a:t>
            </a:r>
            <a:r>
              <a:rPr lang="de-CH" sz="1800" dirty="0">
                <a:solidFill>
                  <a:schemeClr val="lt1"/>
                </a:solidFill>
                <a:latin typeface="Calibri"/>
                <a:ea typeface="Calibri"/>
                <a:cs typeface="Calibri"/>
                <a:sym typeface="Calibri"/>
              </a:rPr>
              <a:t> </a:t>
            </a:r>
            <a:r>
              <a:rPr lang="de-CH" sz="1800" dirty="0" err="1">
                <a:solidFill>
                  <a:schemeClr val="lt1"/>
                </a:solidFill>
                <a:latin typeface="Calibri"/>
                <a:ea typeface="Calibri"/>
                <a:cs typeface="Calibri"/>
                <a:sym typeface="Calibri"/>
              </a:rPr>
              <a:t>starts</a:t>
            </a:r>
            <a:r>
              <a:rPr lang="de-CH" sz="1800" dirty="0">
                <a:solidFill>
                  <a:schemeClr val="lt1"/>
                </a:solidFill>
                <a:latin typeface="Calibri"/>
                <a:ea typeface="Calibri"/>
                <a:cs typeface="Calibri"/>
                <a:sym typeface="Calibri"/>
              </a:rPr>
              <a:t> </a:t>
            </a:r>
            <a:r>
              <a:rPr lang="de-CH" sz="1800" dirty="0" err="1">
                <a:solidFill>
                  <a:schemeClr val="lt1"/>
                </a:solidFill>
                <a:latin typeface="Calibri"/>
                <a:ea typeface="Calibri"/>
                <a:cs typeface="Calibri"/>
                <a:sym typeface="Calibri"/>
              </a:rPr>
              <a:t>from</a:t>
            </a:r>
            <a:r>
              <a:rPr lang="de-CH" sz="1800" dirty="0">
                <a:solidFill>
                  <a:schemeClr val="lt1"/>
                </a:solidFill>
                <a:latin typeface="Calibri"/>
                <a:ea typeface="Calibri"/>
                <a:cs typeface="Calibri"/>
                <a:sym typeface="Calibri"/>
              </a:rPr>
              <a:t> an internal </a:t>
            </a:r>
            <a:r>
              <a:rPr lang="de-CH" sz="1800" dirty="0" err="1">
                <a:solidFill>
                  <a:schemeClr val="lt1"/>
                </a:solidFill>
                <a:latin typeface="Calibri"/>
                <a:ea typeface="Calibri"/>
                <a:cs typeface="Calibri"/>
                <a:sym typeface="Calibri"/>
              </a:rPr>
              <a:t>promoter</a:t>
            </a:r>
            <a:r>
              <a:rPr lang="de-CH" sz="1800" dirty="0">
                <a:solidFill>
                  <a:schemeClr val="lt1"/>
                </a:solidFill>
                <a:latin typeface="Calibri"/>
                <a:ea typeface="Calibri"/>
                <a:cs typeface="Calibri"/>
                <a:sym typeface="Calibri"/>
              </a:rPr>
              <a:t>!</a:t>
            </a:r>
            <a:endParaRPr sz="1800" dirty="0">
              <a:solidFill>
                <a:schemeClr val="lt1"/>
              </a:solidFill>
              <a:latin typeface="Calibri"/>
              <a:ea typeface="Calibri"/>
              <a:cs typeface="Calibri"/>
              <a:sym typeface="Calibri"/>
            </a:endParaRPr>
          </a:p>
        </p:txBody>
      </p:sp>
      <p:sp>
        <p:nvSpPr>
          <p:cNvPr id="400" name="Google Shape;400;p17"/>
          <p:cNvSpPr/>
          <p:nvPr/>
        </p:nvSpPr>
        <p:spPr>
          <a:xfrm>
            <a:off x="2001481" y="5594185"/>
            <a:ext cx="655913" cy="233152"/>
          </a:xfrm>
          <a:prstGeom prst="rightArrow">
            <a:avLst>
              <a:gd name="adj1" fmla="val 50000"/>
              <a:gd name="adj2" fmla="val 50000"/>
            </a:avLst>
          </a:prstGeom>
          <a:solidFill>
            <a:srgbClr val="FFC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1" name="Google Shape;401;p17"/>
          <p:cNvSpPr txBox="1"/>
          <p:nvPr/>
        </p:nvSpPr>
        <p:spPr>
          <a:xfrm>
            <a:off x="61720" y="5046772"/>
            <a:ext cx="1893294" cy="1327978"/>
          </a:xfrm>
          <a:prstGeom prst="roundRect">
            <a:avLst/>
          </a:prstGeom>
          <a:solidFill>
            <a:srgbClr val="78CDD7"/>
          </a:solidFill>
          <a:ln w="12700" cap="flat" cmpd="sng">
            <a:no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dirty="0">
                <a:solidFill>
                  <a:schemeClr val="lt1"/>
                </a:solidFill>
                <a:latin typeface="Calibri"/>
                <a:ea typeface="Calibri"/>
                <a:cs typeface="Calibri"/>
                <a:sym typeface="Calibri"/>
              </a:rPr>
              <a:t>The </a:t>
            </a:r>
            <a:r>
              <a:rPr lang="de-CH" sz="1800" dirty="0" err="1">
                <a:solidFill>
                  <a:schemeClr val="lt1"/>
                </a:solidFill>
                <a:latin typeface="Calibri"/>
                <a:ea typeface="Calibri"/>
                <a:cs typeface="Calibri"/>
                <a:sym typeface="Calibri"/>
              </a:rPr>
              <a:t>second</a:t>
            </a:r>
            <a:r>
              <a:rPr lang="de-CH" sz="1800" dirty="0">
                <a:solidFill>
                  <a:schemeClr val="lt1"/>
                </a:solidFill>
                <a:latin typeface="Calibri"/>
                <a:ea typeface="Calibri"/>
                <a:cs typeface="Calibri"/>
                <a:sym typeface="Calibri"/>
              </a:rPr>
              <a:t> LTR </a:t>
            </a:r>
            <a:r>
              <a:rPr lang="de-CH" sz="1800" dirty="0" err="1">
                <a:solidFill>
                  <a:schemeClr val="lt1"/>
                </a:solidFill>
                <a:latin typeface="Calibri"/>
                <a:ea typeface="Calibri"/>
                <a:cs typeface="Calibri"/>
                <a:sym typeface="Calibri"/>
              </a:rPr>
              <a:t>ensure</a:t>
            </a:r>
            <a:r>
              <a:rPr lang="de-CH" sz="1800" dirty="0">
                <a:solidFill>
                  <a:schemeClr val="lt1"/>
                </a:solidFill>
                <a:latin typeface="Calibri"/>
                <a:ea typeface="Calibri"/>
                <a:cs typeface="Calibri"/>
                <a:sym typeface="Calibri"/>
              </a:rPr>
              <a:t> </a:t>
            </a:r>
            <a:r>
              <a:rPr lang="de-CH" sz="1800" dirty="0" err="1">
                <a:solidFill>
                  <a:schemeClr val="lt1"/>
                </a:solidFill>
                <a:latin typeface="Calibri"/>
                <a:ea typeface="Calibri"/>
                <a:cs typeface="Calibri"/>
                <a:sym typeface="Calibri"/>
              </a:rPr>
              <a:t>the</a:t>
            </a:r>
            <a:r>
              <a:rPr lang="de-CH" sz="1800" dirty="0">
                <a:solidFill>
                  <a:schemeClr val="lt1"/>
                </a:solidFill>
                <a:latin typeface="Calibri"/>
                <a:ea typeface="Calibri"/>
                <a:cs typeface="Calibri"/>
                <a:sym typeface="Calibri"/>
              </a:rPr>
              <a:t> </a:t>
            </a:r>
            <a:r>
              <a:rPr lang="de-CH" sz="1800" dirty="0" err="1">
                <a:solidFill>
                  <a:schemeClr val="lt1"/>
                </a:solidFill>
                <a:latin typeface="Calibri"/>
                <a:ea typeface="Calibri"/>
                <a:cs typeface="Calibri"/>
                <a:sym typeface="Calibri"/>
              </a:rPr>
              <a:t>restoring</a:t>
            </a:r>
            <a:r>
              <a:rPr lang="de-CH" sz="1800" dirty="0">
                <a:solidFill>
                  <a:schemeClr val="lt1"/>
                </a:solidFill>
                <a:latin typeface="Calibri"/>
                <a:ea typeface="Calibri"/>
                <a:cs typeface="Calibri"/>
                <a:sym typeface="Calibri"/>
              </a:rPr>
              <a:t> </a:t>
            </a:r>
            <a:r>
              <a:rPr lang="de-CH" sz="1800" dirty="0" err="1">
                <a:solidFill>
                  <a:schemeClr val="lt1"/>
                </a:solidFill>
                <a:latin typeface="Calibri"/>
                <a:ea typeface="Calibri"/>
                <a:cs typeface="Calibri"/>
                <a:sym typeface="Calibri"/>
              </a:rPr>
              <a:t>of</a:t>
            </a:r>
            <a:r>
              <a:rPr lang="de-CH" sz="1800" dirty="0">
                <a:solidFill>
                  <a:schemeClr val="lt1"/>
                </a:solidFill>
                <a:latin typeface="Calibri"/>
                <a:ea typeface="Calibri"/>
                <a:cs typeface="Calibri"/>
                <a:sym typeface="Calibri"/>
              </a:rPr>
              <a:t> </a:t>
            </a:r>
            <a:r>
              <a:rPr lang="de-CH" sz="1800" dirty="0" err="1">
                <a:solidFill>
                  <a:schemeClr val="lt1"/>
                </a:solidFill>
                <a:latin typeface="Calibri"/>
                <a:ea typeface="Calibri"/>
                <a:cs typeface="Calibri"/>
                <a:sym typeface="Calibri"/>
              </a:rPr>
              <a:t>the</a:t>
            </a:r>
            <a:r>
              <a:rPr lang="de-CH" sz="1800" dirty="0">
                <a:solidFill>
                  <a:schemeClr val="lt1"/>
                </a:solidFill>
                <a:latin typeface="Calibri"/>
                <a:ea typeface="Calibri"/>
                <a:cs typeface="Calibri"/>
                <a:sym typeface="Calibri"/>
              </a:rPr>
              <a:t> </a:t>
            </a:r>
            <a:r>
              <a:rPr lang="de-CH" sz="1800" dirty="0" err="1">
                <a:solidFill>
                  <a:schemeClr val="lt1"/>
                </a:solidFill>
                <a:latin typeface="Calibri"/>
                <a:ea typeface="Calibri"/>
                <a:cs typeface="Calibri"/>
                <a:sym typeface="Calibri"/>
              </a:rPr>
              <a:t>entire</a:t>
            </a:r>
            <a:r>
              <a:rPr lang="de-CH" sz="1800" dirty="0">
                <a:solidFill>
                  <a:schemeClr val="lt1"/>
                </a:solidFill>
                <a:latin typeface="Calibri"/>
                <a:ea typeface="Calibri"/>
                <a:cs typeface="Calibri"/>
                <a:sym typeface="Calibri"/>
              </a:rPr>
              <a:t> </a:t>
            </a:r>
            <a:r>
              <a:rPr lang="de-CH" sz="1800" dirty="0" err="1">
                <a:solidFill>
                  <a:schemeClr val="lt1"/>
                </a:solidFill>
                <a:latin typeface="Calibri"/>
                <a:ea typeface="Calibri"/>
                <a:cs typeface="Calibri"/>
                <a:sym typeface="Calibri"/>
              </a:rPr>
              <a:t>element</a:t>
            </a:r>
            <a:endParaRPr sz="1800" dirty="0">
              <a:solidFill>
                <a:schemeClr val="lt1"/>
              </a:solidFill>
              <a:latin typeface="Calibri"/>
              <a:ea typeface="Calibri"/>
              <a:cs typeface="Calibri"/>
              <a:sym typeface="Calibri"/>
            </a:endParaRPr>
          </a:p>
        </p:txBody>
      </p:sp>
      <p:sp>
        <p:nvSpPr>
          <p:cNvPr id="402" name="Google Shape;402;p17"/>
          <p:cNvSpPr txBox="1"/>
          <p:nvPr/>
        </p:nvSpPr>
        <p:spPr>
          <a:xfrm>
            <a:off x="9698318" y="1388507"/>
            <a:ext cx="1861151" cy="306422"/>
          </a:xfrm>
          <a:prstGeom prst="roundRect">
            <a:avLst/>
          </a:prstGeom>
          <a:solidFill>
            <a:srgbClr val="0075A2"/>
          </a:solidFill>
          <a:ln w="12700" cap="flat" cmpd="sng">
            <a:no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200" dirty="0">
                <a:solidFill>
                  <a:schemeClr val="lt1"/>
                </a:solidFill>
                <a:latin typeface="Avenir"/>
                <a:ea typeface="Avenir"/>
                <a:cs typeface="Avenir"/>
                <a:sym typeface="Avenir"/>
              </a:rPr>
              <a:t>Insertion in </a:t>
            </a:r>
            <a:r>
              <a:rPr lang="de-CH" sz="1200" dirty="0" err="1">
                <a:solidFill>
                  <a:schemeClr val="lt1"/>
                </a:solidFill>
                <a:latin typeface="Avenir"/>
                <a:ea typeface="Avenir"/>
                <a:cs typeface="Avenir"/>
                <a:sym typeface="Avenir"/>
              </a:rPr>
              <a:t>the</a:t>
            </a:r>
            <a:r>
              <a:rPr lang="de-CH" sz="1200" dirty="0">
                <a:solidFill>
                  <a:schemeClr val="lt1"/>
                </a:solidFill>
                <a:latin typeface="Avenir"/>
                <a:ea typeface="Avenir"/>
                <a:cs typeface="Avenir"/>
                <a:sym typeface="Avenir"/>
              </a:rPr>
              <a:t> </a:t>
            </a:r>
            <a:r>
              <a:rPr lang="de-CH" sz="1200" dirty="0" err="1">
                <a:solidFill>
                  <a:schemeClr val="lt1"/>
                </a:solidFill>
                <a:latin typeface="Avenir"/>
                <a:ea typeface="Avenir"/>
                <a:cs typeface="Avenir"/>
                <a:sym typeface="Avenir"/>
              </a:rPr>
              <a:t>genome</a:t>
            </a:r>
            <a:endParaRPr sz="1200" dirty="0">
              <a:solidFill>
                <a:schemeClr val="lt1"/>
              </a:solidFill>
              <a:latin typeface="Avenir"/>
              <a:ea typeface="Avenir"/>
              <a:cs typeface="Avenir"/>
              <a:sym typeface="Avenir"/>
            </a:endParaRPr>
          </a:p>
        </p:txBody>
      </p:sp>
      <p:sp>
        <p:nvSpPr>
          <p:cNvPr id="403" name="Google Shape;403;p17"/>
          <p:cNvSpPr txBox="1"/>
          <p:nvPr/>
        </p:nvSpPr>
        <p:spPr>
          <a:xfrm>
            <a:off x="9698318" y="1782731"/>
            <a:ext cx="2456698" cy="306422"/>
          </a:xfrm>
          <a:prstGeom prst="roundRect">
            <a:avLst/>
          </a:prstGeom>
          <a:solidFill>
            <a:srgbClr val="0075A2"/>
          </a:solidFill>
          <a:ln w="12700" cap="flat" cmpd="sng">
            <a:no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200" dirty="0" err="1">
                <a:solidFill>
                  <a:schemeClr val="lt1"/>
                </a:solidFill>
                <a:latin typeface="Avenir"/>
                <a:ea typeface="Avenir"/>
                <a:cs typeface="Avenir"/>
                <a:sym typeface="Avenir"/>
              </a:rPr>
              <a:t>Transcribed</a:t>
            </a:r>
            <a:r>
              <a:rPr lang="de-CH" sz="1200" dirty="0">
                <a:solidFill>
                  <a:schemeClr val="lt1"/>
                </a:solidFill>
                <a:latin typeface="Avenir"/>
                <a:ea typeface="Avenir"/>
                <a:cs typeface="Avenir"/>
                <a:sym typeface="Avenir"/>
              </a:rPr>
              <a:t> LTR </a:t>
            </a:r>
            <a:r>
              <a:rPr lang="de-CH" sz="1200" dirty="0" err="1">
                <a:solidFill>
                  <a:schemeClr val="lt1"/>
                </a:solidFill>
                <a:latin typeface="Avenir"/>
                <a:ea typeface="Avenir"/>
                <a:cs typeface="Avenir"/>
                <a:sym typeface="Avenir"/>
              </a:rPr>
              <a:t>retrotransposon</a:t>
            </a:r>
            <a:endParaRPr sz="1200" dirty="0">
              <a:solidFill>
                <a:schemeClr val="lt1"/>
              </a:solidFill>
              <a:latin typeface="Avenir"/>
              <a:ea typeface="Avenir"/>
              <a:cs typeface="Avenir"/>
              <a:sym typeface="Avenir"/>
            </a:endParaRPr>
          </a:p>
        </p:txBody>
      </p:sp>
      <p:sp>
        <p:nvSpPr>
          <p:cNvPr id="404" name="Google Shape;404;p17"/>
          <p:cNvSpPr txBox="1"/>
          <p:nvPr/>
        </p:nvSpPr>
        <p:spPr>
          <a:xfrm>
            <a:off x="9698318" y="6086637"/>
            <a:ext cx="2456699" cy="510733"/>
          </a:xfrm>
          <a:prstGeom prst="roundRect">
            <a:avLst/>
          </a:prstGeom>
          <a:solidFill>
            <a:srgbClr val="0075A2"/>
          </a:solidFill>
          <a:ln w="12700" cap="flat" cmpd="sng">
            <a:no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200">
                <a:solidFill>
                  <a:schemeClr val="lt1"/>
                </a:solidFill>
                <a:latin typeface="Avenir"/>
                <a:ea typeface="Avenir"/>
                <a:cs typeface="Avenir"/>
                <a:sym typeface="Avenir"/>
              </a:rPr>
              <a:t>Complete</a:t>
            </a:r>
            <a:r>
              <a:rPr lang="de-CH" sz="1200" dirty="0">
                <a:solidFill>
                  <a:schemeClr val="lt1"/>
                </a:solidFill>
                <a:latin typeface="Avenir"/>
                <a:ea typeface="Avenir"/>
                <a:cs typeface="Avenir"/>
                <a:sym typeface="Avenir"/>
              </a:rPr>
              <a:t> </a:t>
            </a:r>
            <a:r>
              <a:rPr lang="de-CH" sz="1200" dirty="0" err="1">
                <a:solidFill>
                  <a:schemeClr val="lt1"/>
                </a:solidFill>
                <a:latin typeface="Avenir"/>
                <a:ea typeface="Avenir"/>
                <a:cs typeface="Avenir"/>
                <a:sym typeface="Avenir"/>
              </a:rPr>
              <a:t>new</a:t>
            </a:r>
            <a:r>
              <a:rPr lang="de-CH" sz="1200" dirty="0">
                <a:solidFill>
                  <a:schemeClr val="lt1"/>
                </a:solidFill>
                <a:latin typeface="Avenir"/>
                <a:ea typeface="Avenir"/>
                <a:cs typeface="Avenir"/>
                <a:sym typeface="Avenir"/>
              </a:rPr>
              <a:t> </a:t>
            </a:r>
            <a:r>
              <a:rPr lang="de-CH" sz="1200" dirty="0" err="1">
                <a:solidFill>
                  <a:schemeClr val="lt1"/>
                </a:solidFill>
                <a:latin typeface="Avenir"/>
                <a:ea typeface="Avenir"/>
                <a:cs typeface="Avenir"/>
                <a:sym typeface="Avenir"/>
              </a:rPr>
              <a:t>copy</a:t>
            </a:r>
            <a:r>
              <a:rPr lang="de-CH" sz="1200" dirty="0">
                <a:solidFill>
                  <a:schemeClr val="lt1"/>
                </a:solidFill>
                <a:latin typeface="Avenir"/>
                <a:ea typeface="Avenir"/>
                <a:cs typeface="Avenir"/>
                <a:sym typeface="Avenir"/>
              </a:rPr>
              <a:t> </a:t>
            </a:r>
            <a:r>
              <a:rPr lang="de-CH" sz="1200" dirty="0" err="1">
                <a:solidFill>
                  <a:schemeClr val="lt1"/>
                </a:solidFill>
                <a:latin typeface="Avenir"/>
                <a:ea typeface="Avenir"/>
                <a:cs typeface="Avenir"/>
                <a:sym typeface="Avenir"/>
              </a:rPr>
              <a:t>ready</a:t>
            </a:r>
            <a:r>
              <a:rPr lang="de-CH" sz="1200" dirty="0">
                <a:solidFill>
                  <a:schemeClr val="lt1"/>
                </a:solidFill>
                <a:latin typeface="Avenir"/>
                <a:ea typeface="Avenir"/>
                <a:cs typeface="Avenir"/>
                <a:sym typeface="Avenir"/>
              </a:rPr>
              <a:t> </a:t>
            </a:r>
            <a:r>
              <a:rPr lang="de-CH" sz="1200" dirty="0" err="1">
                <a:solidFill>
                  <a:schemeClr val="lt1"/>
                </a:solidFill>
                <a:latin typeface="Avenir"/>
                <a:ea typeface="Avenir"/>
                <a:cs typeface="Avenir"/>
                <a:sym typeface="Avenir"/>
              </a:rPr>
              <a:t>to</a:t>
            </a:r>
            <a:r>
              <a:rPr lang="de-CH" sz="1200" dirty="0">
                <a:solidFill>
                  <a:schemeClr val="lt1"/>
                </a:solidFill>
                <a:latin typeface="Avenir"/>
                <a:ea typeface="Avenir"/>
                <a:cs typeface="Avenir"/>
                <a:sym typeface="Avenir"/>
              </a:rPr>
              <a:t> </a:t>
            </a:r>
            <a:r>
              <a:rPr lang="de-CH" sz="1200" dirty="0" err="1">
                <a:solidFill>
                  <a:schemeClr val="lt1"/>
                </a:solidFill>
                <a:latin typeface="Avenir"/>
                <a:ea typeface="Avenir"/>
                <a:cs typeface="Avenir"/>
                <a:sym typeface="Avenir"/>
              </a:rPr>
              <a:t>be</a:t>
            </a:r>
            <a:r>
              <a:rPr lang="de-CH" sz="1200" dirty="0">
                <a:solidFill>
                  <a:schemeClr val="lt1"/>
                </a:solidFill>
                <a:latin typeface="Avenir"/>
                <a:ea typeface="Avenir"/>
                <a:cs typeface="Avenir"/>
                <a:sym typeface="Avenir"/>
              </a:rPr>
              <a:t> </a:t>
            </a:r>
            <a:r>
              <a:rPr lang="de-CH" sz="1200" dirty="0" err="1">
                <a:solidFill>
                  <a:schemeClr val="lt1"/>
                </a:solidFill>
                <a:latin typeface="Avenir"/>
                <a:ea typeface="Avenir"/>
                <a:cs typeface="Avenir"/>
                <a:sym typeface="Avenir"/>
              </a:rPr>
              <a:t>integrated</a:t>
            </a:r>
            <a:r>
              <a:rPr lang="de-CH" sz="1200" dirty="0">
                <a:solidFill>
                  <a:schemeClr val="lt1"/>
                </a:solidFill>
                <a:latin typeface="Avenir"/>
                <a:ea typeface="Avenir"/>
                <a:cs typeface="Avenir"/>
                <a:sym typeface="Avenir"/>
              </a:rPr>
              <a:t> in </a:t>
            </a:r>
            <a:r>
              <a:rPr lang="de-CH" sz="1200" dirty="0" err="1">
                <a:solidFill>
                  <a:schemeClr val="lt1"/>
                </a:solidFill>
                <a:latin typeface="Avenir"/>
                <a:ea typeface="Avenir"/>
                <a:cs typeface="Avenir"/>
                <a:sym typeface="Avenir"/>
              </a:rPr>
              <a:t>the</a:t>
            </a:r>
            <a:r>
              <a:rPr lang="de-CH" sz="1200" dirty="0">
                <a:solidFill>
                  <a:schemeClr val="lt1"/>
                </a:solidFill>
                <a:latin typeface="Avenir"/>
                <a:ea typeface="Avenir"/>
                <a:cs typeface="Avenir"/>
                <a:sym typeface="Avenir"/>
              </a:rPr>
              <a:t> </a:t>
            </a:r>
            <a:r>
              <a:rPr lang="de-CH" sz="1200" dirty="0" err="1">
                <a:solidFill>
                  <a:schemeClr val="lt1"/>
                </a:solidFill>
                <a:latin typeface="Avenir"/>
                <a:ea typeface="Avenir"/>
                <a:cs typeface="Avenir"/>
                <a:sym typeface="Avenir"/>
              </a:rPr>
              <a:t>genome</a:t>
            </a:r>
            <a:endParaRPr sz="1200" dirty="0">
              <a:solidFill>
                <a:schemeClr val="lt1"/>
              </a:solidFill>
              <a:latin typeface="Avenir"/>
              <a:ea typeface="Avenir"/>
              <a:cs typeface="Avenir"/>
              <a:sym typeface="Avenir"/>
            </a:endParaRPr>
          </a:p>
        </p:txBody>
      </p:sp>
      <p:sp>
        <p:nvSpPr>
          <p:cNvPr id="405" name="Google Shape;405;p17"/>
          <p:cNvSpPr txBox="1"/>
          <p:nvPr/>
        </p:nvSpPr>
        <p:spPr>
          <a:xfrm>
            <a:off x="7380826" y="4271197"/>
            <a:ext cx="7162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rgbClr val="0075A2"/>
                </a:solidFill>
                <a:latin typeface="Avenir"/>
                <a:ea typeface="Avenir"/>
                <a:cs typeface="Avenir"/>
                <a:sym typeface="Avenir"/>
              </a:rPr>
              <a:t>PPT</a:t>
            </a:r>
            <a:endParaRPr sz="1800">
              <a:solidFill>
                <a:srgbClr val="0075A2"/>
              </a:solidFill>
              <a:latin typeface="Calibri"/>
              <a:ea typeface="Calibri"/>
              <a:cs typeface="Calibri"/>
              <a:sym typeface="Calibri"/>
            </a:endParaRPr>
          </a:p>
        </p:txBody>
      </p:sp>
      <p:cxnSp>
        <p:nvCxnSpPr>
          <p:cNvPr id="406" name="Google Shape;406;p17"/>
          <p:cNvCxnSpPr>
            <a:cxnSpLocks/>
          </p:cNvCxnSpPr>
          <p:nvPr/>
        </p:nvCxnSpPr>
        <p:spPr>
          <a:xfrm>
            <a:off x="10306908" y="2193072"/>
            <a:ext cx="0" cy="3757154"/>
          </a:xfrm>
          <a:prstGeom prst="straightConnector1">
            <a:avLst/>
          </a:prstGeom>
          <a:noFill/>
          <a:ln w="38100" cap="flat" cmpd="sng">
            <a:solidFill>
              <a:srgbClr val="FFC000"/>
            </a:solidFill>
            <a:prstDash val="solid"/>
            <a:miter lim="800000"/>
            <a:headEnd type="none" w="sm" len="sm"/>
            <a:tailEnd type="triangle" w="med" len="med"/>
          </a:ln>
        </p:spPr>
      </p:cxnSp>
      <p:sp>
        <p:nvSpPr>
          <p:cNvPr id="407" name="Google Shape;407;p17"/>
          <p:cNvSpPr txBox="1"/>
          <p:nvPr/>
        </p:nvSpPr>
        <p:spPr>
          <a:xfrm>
            <a:off x="10421414" y="3489368"/>
            <a:ext cx="161909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200" dirty="0">
                <a:solidFill>
                  <a:schemeClr val="dk1"/>
                </a:solidFill>
                <a:latin typeface="Avenir"/>
                <a:ea typeface="Avenir"/>
                <a:cs typeface="Avenir"/>
                <a:sym typeface="Avenir"/>
              </a:rPr>
              <a:t>The </a:t>
            </a:r>
            <a:r>
              <a:rPr lang="de-CH" sz="1200" dirty="0" err="1">
                <a:solidFill>
                  <a:schemeClr val="dk1"/>
                </a:solidFill>
                <a:latin typeface="Avenir"/>
                <a:ea typeface="Avenir"/>
                <a:cs typeface="Avenir"/>
                <a:sym typeface="Avenir"/>
              </a:rPr>
              <a:t>synthesis</a:t>
            </a:r>
            <a:r>
              <a:rPr lang="de-CH" sz="1200" dirty="0">
                <a:solidFill>
                  <a:schemeClr val="dk1"/>
                </a:solidFill>
                <a:latin typeface="Avenir"/>
                <a:ea typeface="Avenir"/>
                <a:cs typeface="Avenir"/>
                <a:sym typeface="Avenir"/>
              </a:rPr>
              <a:t> </a:t>
            </a:r>
            <a:r>
              <a:rPr lang="de-CH" sz="1200" dirty="0" err="1">
                <a:solidFill>
                  <a:schemeClr val="dk1"/>
                </a:solidFill>
                <a:latin typeface="Avenir"/>
                <a:ea typeface="Avenir"/>
                <a:cs typeface="Avenir"/>
                <a:sym typeface="Avenir"/>
              </a:rPr>
              <a:t>of</a:t>
            </a:r>
            <a:r>
              <a:rPr lang="de-CH" sz="1200" dirty="0">
                <a:solidFill>
                  <a:schemeClr val="dk1"/>
                </a:solidFill>
                <a:latin typeface="Avenir"/>
                <a:ea typeface="Avenir"/>
                <a:cs typeface="Avenir"/>
                <a:sym typeface="Avenir"/>
              </a:rPr>
              <a:t> </a:t>
            </a:r>
            <a:r>
              <a:rPr lang="de-CH" sz="1200" dirty="0" err="1">
                <a:solidFill>
                  <a:schemeClr val="dk1"/>
                </a:solidFill>
                <a:latin typeface="Avenir"/>
                <a:ea typeface="Avenir"/>
                <a:cs typeface="Avenir"/>
                <a:sym typeface="Avenir"/>
              </a:rPr>
              <a:t>ds</a:t>
            </a:r>
            <a:r>
              <a:rPr lang="de-CH" sz="1200" dirty="0">
                <a:solidFill>
                  <a:schemeClr val="dk1"/>
                </a:solidFill>
                <a:latin typeface="Avenir"/>
                <a:ea typeface="Avenir"/>
                <a:cs typeface="Avenir"/>
                <a:sym typeface="Avenir"/>
              </a:rPr>
              <a:t>-DNA </a:t>
            </a:r>
            <a:r>
              <a:rPr lang="de-CH" sz="1200" dirty="0" err="1">
                <a:solidFill>
                  <a:schemeClr val="dk1"/>
                </a:solidFill>
                <a:latin typeface="Avenir"/>
                <a:ea typeface="Avenir"/>
                <a:cs typeface="Avenir"/>
                <a:sym typeface="Avenir"/>
              </a:rPr>
              <a:t>copy</a:t>
            </a:r>
            <a:r>
              <a:rPr lang="de-CH" sz="1200" dirty="0">
                <a:solidFill>
                  <a:schemeClr val="dk1"/>
                </a:solidFill>
                <a:latin typeface="Avenir"/>
                <a:ea typeface="Avenir"/>
                <a:cs typeface="Avenir"/>
                <a:sym typeface="Avenir"/>
              </a:rPr>
              <a:t> </a:t>
            </a:r>
            <a:r>
              <a:rPr lang="de-CH" sz="1200" dirty="0" err="1">
                <a:solidFill>
                  <a:schemeClr val="dk1"/>
                </a:solidFill>
                <a:latin typeface="Avenir"/>
                <a:ea typeface="Avenir"/>
                <a:cs typeface="Avenir"/>
                <a:sym typeface="Avenir"/>
              </a:rPr>
              <a:t>happens</a:t>
            </a:r>
            <a:r>
              <a:rPr lang="de-CH" sz="1200" dirty="0">
                <a:solidFill>
                  <a:schemeClr val="dk1"/>
                </a:solidFill>
                <a:latin typeface="Avenir"/>
                <a:ea typeface="Avenir"/>
                <a:cs typeface="Avenir"/>
                <a:sym typeface="Avenir"/>
              </a:rPr>
              <a:t> </a:t>
            </a:r>
            <a:r>
              <a:rPr lang="de-CH" sz="1200" dirty="0" err="1">
                <a:solidFill>
                  <a:schemeClr val="dk1"/>
                </a:solidFill>
                <a:latin typeface="Avenir"/>
                <a:ea typeface="Avenir"/>
                <a:cs typeface="Avenir"/>
                <a:sym typeface="Avenir"/>
              </a:rPr>
              <a:t>within</a:t>
            </a:r>
            <a:r>
              <a:rPr lang="de-CH" sz="1200" dirty="0">
                <a:solidFill>
                  <a:schemeClr val="dk1"/>
                </a:solidFill>
                <a:latin typeface="Avenir"/>
                <a:ea typeface="Avenir"/>
                <a:cs typeface="Avenir"/>
                <a:sym typeface="Avenir"/>
              </a:rPr>
              <a:t> </a:t>
            </a:r>
            <a:r>
              <a:rPr lang="de-CH" sz="1200" dirty="0" err="1">
                <a:solidFill>
                  <a:schemeClr val="dk1"/>
                </a:solidFill>
                <a:latin typeface="Avenir"/>
                <a:ea typeface="Avenir"/>
                <a:cs typeface="Avenir"/>
                <a:sym typeface="Avenir"/>
              </a:rPr>
              <a:t>the</a:t>
            </a:r>
            <a:r>
              <a:rPr lang="de-CH" sz="1200" dirty="0">
                <a:solidFill>
                  <a:schemeClr val="dk1"/>
                </a:solidFill>
                <a:latin typeface="Avenir"/>
                <a:ea typeface="Avenir"/>
                <a:cs typeface="Avenir"/>
                <a:sym typeface="Avenir"/>
              </a:rPr>
              <a:t> viral-like </a:t>
            </a:r>
            <a:r>
              <a:rPr lang="de-CH" sz="1200" dirty="0" err="1">
                <a:solidFill>
                  <a:schemeClr val="dk1"/>
                </a:solidFill>
                <a:latin typeface="Avenir"/>
                <a:ea typeface="Avenir"/>
                <a:cs typeface="Avenir"/>
                <a:sym typeface="Avenir"/>
              </a:rPr>
              <a:t>particle</a:t>
            </a:r>
            <a:endParaRPr sz="1200" dirty="0">
              <a:solidFill>
                <a:schemeClr val="dk1"/>
              </a:solidFill>
              <a:latin typeface="Avenir"/>
              <a:ea typeface="Avenir"/>
              <a:cs typeface="Avenir"/>
              <a:sym typeface="Avenir"/>
            </a:endParaRPr>
          </a:p>
        </p:txBody>
      </p:sp>
      <p:sp>
        <p:nvSpPr>
          <p:cNvPr id="4" name="Google Shape;174;p8">
            <a:extLst>
              <a:ext uri="{FF2B5EF4-FFF2-40B4-BE49-F238E27FC236}">
                <a16:creationId xmlns:a16="http://schemas.microsoft.com/office/drawing/2014/main" id="{158540B8-EAC1-A11A-4D11-3E3E390103EC}"/>
              </a:ext>
            </a:extLst>
          </p:cNvPr>
          <p:cNvSpPr txBox="1"/>
          <p:nvPr/>
        </p:nvSpPr>
        <p:spPr>
          <a:xfrm>
            <a:off x="1983230" y="131702"/>
            <a:ext cx="8225541" cy="646941"/>
          </a:xfrm>
          <a:prstGeom prst="roundRect">
            <a:avLst/>
          </a:prstGeom>
          <a:solidFill>
            <a:srgbClr val="F4F9F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LTR </a:t>
            </a:r>
            <a:r>
              <a:rPr lang="de-CH" sz="3200" b="1" i="0" u="none" strike="noStrike" cap="none" dirty="0" err="1">
                <a:solidFill>
                  <a:schemeClr val="dk1"/>
                </a:solidFill>
                <a:latin typeface="Avenir"/>
                <a:ea typeface="Avenir"/>
                <a:cs typeface="Avenir"/>
                <a:sym typeface="Avenir"/>
              </a:rPr>
              <a:t>are</a:t>
            </a:r>
            <a:r>
              <a:rPr lang="de-CH" sz="3200" b="1" i="0" u="none" strike="noStrike" cap="none" dirty="0">
                <a:solidFill>
                  <a:schemeClr val="dk1"/>
                </a:solidFill>
                <a:latin typeface="Avenir"/>
                <a:ea typeface="Avenir"/>
                <a:cs typeface="Avenir"/>
                <a:sym typeface="Avenir"/>
              </a:rPr>
              <a:t> essential </a:t>
            </a:r>
            <a:r>
              <a:rPr lang="de-CH" sz="3200" b="1" i="0" u="none" strike="noStrike" cap="none" dirty="0" err="1">
                <a:solidFill>
                  <a:schemeClr val="dk1"/>
                </a:solidFill>
                <a:latin typeface="Avenir"/>
                <a:ea typeface="Avenir"/>
                <a:cs typeface="Avenir"/>
                <a:sym typeface="Avenir"/>
              </a:rPr>
              <a:t>for</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retrotransposition</a:t>
            </a:r>
            <a:endParaRPr sz="3200" b="1" i="0" u="none" strike="noStrike" cap="none" dirty="0">
              <a:solidFill>
                <a:schemeClr val="dk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
          <p:cNvSpPr txBox="1"/>
          <p:nvPr/>
        </p:nvSpPr>
        <p:spPr>
          <a:xfrm>
            <a:off x="4842307" y="221942"/>
            <a:ext cx="2507417"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a:solidFill>
                  <a:schemeClr val="dk1"/>
                </a:solidFill>
                <a:latin typeface="Avenir"/>
                <a:ea typeface="Avenir"/>
                <a:cs typeface="Avenir"/>
                <a:sym typeface="Avenir"/>
              </a:rPr>
              <a:t>TE diversity</a:t>
            </a:r>
            <a:endParaRPr sz="3200" b="1" i="0" u="none" strike="noStrike" cap="none">
              <a:solidFill>
                <a:schemeClr val="dk1"/>
              </a:solidFill>
              <a:latin typeface="Avenir"/>
              <a:ea typeface="Avenir"/>
              <a:cs typeface="Avenir"/>
              <a:sym typeface="Avenir"/>
            </a:endParaRPr>
          </a:p>
        </p:txBody>
      </p:sp>
      <p:grpSp>
        <p:nvGrpSpPr>
          <p:cNvPr id="119" name="Google Shape;119;p2"/>
          <p:cNvGrpSpPr/>
          <p:nvPr/>
        </p:nvGrpSpPr>
        <p:grpSpPr>
          <a:xfrm>
            <a:off x="4491990" y="1468107"/>
            <a:ext cx="3208021" cy="4411980"/>
            <a:chOff x="8412479" y="1630680"/>
            <a:chExt cx="3208021" cy="4411980"/>
          </a:xfrm>
        </p:grpSpPr>
        <p:sp>
          <p:nvSpPr>
            <p:cNvPr id="120" name="Google Shape;120;p2"/>
            <p:cNvSpPr/>
            <p:nvPr/>
          </p:nvSpPr>
          <p:spPr>
            <a:xfrm>
              <a:off x="8412480" y="1630680"/>
              <a:ext cx="3208020" cy="4411980"/>
            </a:xfrm>
            <a:prstGeom prst="rect">
              <a:avLst/>
            </a:prstGeom>
            <a:solidFill>
              <a:srgbClr val="9CC2E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 name="Google Shape;121;p2"/>
            <p:cNvSpPr txBox="1"/>
            <p:nvPr/>
          </p:nvSpPr>
          <p:spPr>
            <a:xfrm>
              <a:off x="8412479" y="2065020"/>
              <a:ext cx="3208021"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2800" b="1" i="0" u="none" strike="noStrike" cap="none">
                  <a:solidFill>
                    <a:schemeClr val="dk1"/>
                  </a:solidFill>
                  <a:latin typeface="Avenir"/>
                  <a:ea typeface="Avenir"/>
                  <a:cs typeface="Avenir"/>
                  <a:sym typeface="Avenir"/>
                </a:rPr>
                <a:t>A FIELD GUIDE TO THE TEs OF THE WORLD</a:t>
              </a:r>
              <a:endParaRPr sz="2800" b="1" i="0" u="none" strike="noStrike" cap="none">
                <a:solidFill>
                  <a:schemeClr val="dk1"/>
                </a:solidFill>
                <a:latin typeface="Avenir"/>
                <a:ea typeface="Avenir"/>
                <a:cs typeface="Avenir"/>
                <a:sym typeface="Avenir"/>
              </a:endParaRPr>
            </a:p>
          </p:txBody>
        </p:sp>
        <p:pic>
          <p:nvPicPr>
            <p:cNvPr id="122" name="Google Shape;122;p2" descr="Image"/>
            <p:cNvPicPr preferRelativeResize="0"/>
            <p:nvPr/>
          </p:nvPicPr>
          <p:blipFill rotWithShape="1">
            <a:blip r:embed="rId3">
              <a:alphaModFix/>
            </a:blip>
            <a:srcRect/>
            <a:stretch/>
          </p:blipFill>
          <p:spPr>
            <a:xfrm>
              <a:off x="9092694" y="3641846"/>
              <a:ext cx="1847592" cy="1847593"/>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C1288-53DA-6CA6-5AC0-D2349F6E17D9}"/>
            </a:ext>
          </a:extLst>
        </p:cNvPr>
        <p:cNvGrpSpPr/>
        <p:nvPr/>
      </p:nvGrpSpPr>
      <p:grpSpPr>
        <a:xfrm>
          <a:off x="0" y="0"/>
          <a:ext cx="0" cy="0"/>
          <a:chOff x="0" y="0"/>
          <a:chExt cx="0" cy="0"/>
        </a:xfrm>
      </p:grpSpPr>
      <p:sp>
        <p:nvSpPr>
          <p:cNvPr id="2" name="Google Shape;174;p8">
            <a:extLst>
              <a:ext uri="{FF2B5EF4-FFF2-40B4-BE49-F238E27FC236}">
                <a16:creationId xmlns:a16="http://schemas.microsoft.com/office/drawing/2014/main" id="{8B2BE7D4-29AC-63E9-42C6-4EB1B1068947}"/>
              </a:ext>
            </a:extLst>
          </p:cNvPr>
          <p:cNvSpPr txBox="1"/>
          <p:nvPr/>
        </p:nvSpPr>
        <p:spPr>
          <a:xfrm>
            <a:off x="1983230" y="131702"/>
            <a:ext cx="8225541" cy="646941"/>
          </a:xfrm>
          <a:prstGeom prst="roundRect">
            <a:avLst/>
          </a:prstGeom>
          <a:solidFill>
            <a:srgbClr val="F4F9F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TE </a:t>
            </a:r>
            <a:r>
              <a:rPr lang="de-CH" sz="3200" b="1" i="0" u="none" strike="noStrike" cap="none" dirty="0" err="1">
                <a:solidFill>
                  <a:schemeClr val="dk1"/>
                </a:solidFill>
                <a:latin typeface="Avenir"/>
                <a:ea typeface="Avenir"/>
                <a:cs typeface="Avenir"/>
                <a:sym typeface="Avenir"/>
              </a:rPr>
              <a:t>characteristics</a:t>
            </a:r>
            <a:r>
              <a:rPr lang="de-CH" sz="3200" b="1" i="0" u="none" strike="noStrike" cap="none" dirty="0">
                <a:solidFill>
                  <a:schemeClr val="dk1"/>
                </a:solidFill>
                <a:latin typeface="Avenir"/>
                <a:ea typeface="Avenir"/>
                <a:cs typeface="Avenir"/>
                <a:sym typeface="Avenir"/>
              </a:rPr>
              <a:t> so </a:t>
            </a:r>
            <a:r>
              <a:rPr lang="de-CH" sz="3200" b="1" i="0" u="none" strike="noStrike" cap="none" dirty="0" err="1">
                <a:solidFill>
                  <a:schemeClr val="dk1"/>
                </a:solidFill>
                <a:latin typeface="Avenir"/>
                <a:ea typeface="Avenir"/>
                <a:cs typeface="Avenir"/>
                <a:sym typeface="Avenir"/>
              </a:rPr>
              <a:t>far</a:t>
            </a:r>
            <a:r>
              <a:rPr lang="de-CH" sz="3200" b="1" i="0" u="none" strike="noStrike" cap="none" dirty="0">
                <a:solidFill>
                  <a:schemeClr val="dk1"/>
                </a:solidFill>
                <a:latin typeface="Avenir"/>
                <a:ea typeface="Avenir"/>
                <a:cs typeface="Avenir"/>
                <a:sym typeface="Avenir"/>
              </a:rPr>
              <a:t>...</a:t>
            </a:r>
          </a:p>
        </p:txBody>
      </p:sp>
      <p:sp>
        <p:nvSpPr>
          <p:cNvPr id="3" name="TextBox 2">
            <a:extLst>
              <a:ext uri="{FF2B5EF4-FFF2-40B4-BE49-F238E27FC236}">
                <a16:creationId xmlns:a16="http://schemas.microsoft.com/office/drawing/2014/main" id="{826B5A6A-7075-B1E5-89FE-4AFF1D0326D9}"/>
              </a:ext>
            </a:extLst>
          </p:cNvPr>
          <p:cNvSpPr txBox="1"/>
          <p:nvPr/>
        </p:nvSpPr>
        <p:spPr>
          <a:xfrm>
            <a:off x="3617471" y="3907694"/>
            <a:ext cx="7543800" cy="830997"/>
          </a:xfrm>
          <a:prstGeom prst="rect">
            <a:avLst/>
          </a:prstGeom>
          <a:noFill/>
        </p:spPr>
        <p:txBody>
          <a:bodyPr wrap="square" rtlCol="0">
            <a:spAutoFit/>
          </a:bodyPr>
          <a:lstStyle/>
          <a:p>
            <a:r>
              <a:rPr lang="en-GB" sz="1600" dirty="0">
                <a:latin typeface="Avenir Book" panose="02000503020000020003" pitchFamily="2" charset="0"/>
              </a:rPr>
              <a:t>clustering (target site preferentiality)</a:t>
            </a:r>
          </a:p>
          <a:p>
            <a:r>
              <a:rPr lang="en-GB" sz="1600" dirty="0">
                <a:latin typeface="Avenir Book" panose="02000503020000020003" pitchFamily="2" charset="0"/>
              </a:rPr>
              <a:t>trans-mobilization of other mRNAs (e.g., non-autonomous TEs and retrogenes)</a:t>
            </a:r>
          </a:p>
          <a:p>
            <a:r>
              <a:rPr lang="en-GB" sz="1600" dirty="0">
                <a:latin typeface="Avenir Book" panose="02000503020000020003" pitchFamily="2" charset="0"/>
              </a:rPr>
              <a:t>trigger of non-allelic homologous (ectopic) recombination </a:t>
            </a:r>
          </a:p>
        </p:txBody>
      </p:sp>
      <p:sp>
        <p:nvSpPr>
          <p:cNvPr id="4" name="Oval 3">
            <a:extLst>
              <a:ext uri="{FF2B5EF4-FFF2-40B4-BE49-F238E27FC236}">
                <a16:creationId xmlns:a16="http://schemas.microsoft.com/office/drawing/2014/main" id="{EE89D87D-FCF2-A84B-08E4-E30A5BA1476C}"/>
              </a:ext>
            </a:extLst>
          </p:cNvPr>
          <p:cNvSpPr>
            <a:spLocks noChangeAspect="1"/>
          </p:cNvSpPr>
          <p:nvPr/>
        </p:nvSpPr>
        <p:spPr>
          <a:xfrm>
            <a:off x="2599130" y="2070100"/>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5" name="TextBox 4">
            <a:extLst>
              <a:ext uri="{FF2B5EF4-FFF2-40B4-BE49-F238E27FC236}">
                <a16:creationId xmlns:a16="http://schemas.microsoft.com/office/drawing/2014/main" id="{B72CC312-4280-4229-F668-2B5E42DA7736}"/>
              </a:ext>
            </a:extLst>
          </p:cNvPr>
          <p:cNvSpPr txBox="1"/>
          <p:nvPr/>
        </p:nvSpPr>
        <p:spPr>
          <a:xfrm>
            <a:off x="2921000" y="2024211"/>
            <a:ext cx="2178802" cy="338554"/>
          </a:xfrm>
          <a:prstGeom prst="rect">
            <a:avLst/>
          </a:prstGeom>
          <a:noFill/>
        </p:spPr>
        <p:txBody>
          <a:bodyPr wrap="none" rtlCol="0">
            <a:spAutoFit/>
          </a:bodyPr>
          <a:lstStyle/>
          <a:p>
            <a:r>
              <a:rPr lang="en-GB" sz="1600" dirty="0">
                <a:latin typeface="Avenir Book" panose="02000503020000020003" pitchFamily="2" charset="0"/>
              </a:rPr>
              <a:t>Promoter is necessary</a:t>
            </a:r>
          </a:p>
        </p:txBody>
      </p:sp>
      <p:sp>
        <p:nvSpPr>
          <p:cNvPr id="6" name="Oval 5">
            <a:extLst>
              <a:ext uri="{FF2B5EF4-FFF2-40B4-BE49-F238E27FC236}">
                <a16:creationId xmlns:a16="http://schemas.microsoft.com/office/drawing/2014/main" id="{2E91B153-B9CC-9A8B-34B3-39533FB8BB57}"/>
              </a:ext>
            </a:extLst>
          </p:cNvPr>
          <p:cNvSpPr>
            <a:spLocks noChangeAspect="1"/>
          </p:cNvSpPr>
          <p:nvPr/>
        </p:nvSpPr>
        <p:spPr>
          <a:xfrm>
            <a:off x="2599130" y="2590800"/>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7" name="TextBox 6">
            <a:extLst>
              <a:ext uri="{FF2B5EF4-FFF2-40B4-BE49-F238E27FC236}">
                <a16:creationId xmlns:a16="http://schemas.microsoft.com/office/drawing/2014/main" id="{C61A4720-476E-74FD-5607-11E03BA031A1}"/>
              </a:ext>
            </a:extLst>
          </p:cNvPr>
          <p:cNvSpPr txBox="1"/>
          <p:nvPr/>
        </p:nvSpPr>
        <p:spPr>
          <a:xfrm>
            <a:off x="2921000" y="2544911"/>
            <a:ext cx="6202339" cy="338554"/>
          </a:xfrm>
          <a:prstGeom prst="rect">
            <a:avLst/>
          </a:prstGeom>
          <a:noFill/>
        </p:spPr>
        <p:txBody>
          <a:bodyPr wrap="none" rtlCol="0">
            <a:spAutoFit/>
          </a:bodyPr>
          <a:lstStyle/>
          <a:p>
            <a:r>
              <a:rPr lang="en-GB" sz="1600" dirty="0">
                <a:latin typeface="Avenir Book" panose="02000503020000020003" pitchFamily="2" charset="0"/>
              </a:rPr>
              <a:t>Encode proteins and recognition motifs for their own mobilization</a:t>
            </a:r>
          </a:p>
        </p:txBody>
      </p:sp>
      <p:sp>
        <p:nvSpPr>
          <p:cNvPr id="8" name="Oval 7">
            <a:extLst>
              <a:ext uri="{FF2B5EF4-FFF2-40B4-BE49-F238E27FC236}">
                <a16:creationId xmlns:a16="http://schemas.microsoft.com/office/drawing/2014/main" id="{C286C670-2470-BD7C-681C-D9E9A6F6CDB4}"/>
              </a:ext>
            </a:extLst>
          </p:cNvPr>
          <p:cNvSpPr>
            <a:spLocks noChangeAspect="1"/>
          </p:cNvSpPr>
          <p:nvPr/>
        </p:nvSpPr>
        <p:spPr>
          <a:xfrm>
            <a:off x="2599130" y="3142357"/>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9" name="TextBox 8">
            <a:extLst>
              <a:ext uri="{FF2B5EF4-FFF2-40B4-BE49-F238E27FC236}">
                <a16:creationId xmlns:a16="http://schemas.microsoft.com/office/drawing/2014/main" id="{229DD866-8AAC-ED91-12B3-8F5DC3E5667A}"/>
              </a:ext>
            </a:extLst>
          </p:cNvPr>
          <p:cNvSpPr txBox="1"/>
          <p:nvPr/>
        </p:nvSpPr>
        <p:spPr>
          <a:xfrm>
            <a:off x="2921000" y="3096468"/>
            <a:ext cx="6633547" cy="338554"/>
          </a:xfrm>
          <a:prstGeom prst="rect">
            <a:avLst/>
          </a:prstGeom>
          <a:noFill/>
        </p:spPr>
        <p:txBody>
          <a:bodyPr wrap="none" rtlCol="0">
            <a:spAutoFit/>
          </a:bodyPr>
          <a:lstStyle/>
          <a:p>
            <a:r>
              <a:rPr lang="en-GB" sz="1600" dirty="0">
                <a:latin typeface="Avenir Book" panose="02000503020000020003" pitchFamily="2" charset="0"/>
              </a:rPr>
              <a:t>Transpositions leave signatures in the genome: target site duplications</a:t>
            </a:r>
          </a:p>
        </p:txBody>
      </p:sp>
      <p:sp>
        <p:nvSpPr>
          <p:cNvPr id="10" name="Oval 9">
            <a:extLst>
              <a:ext uri="{FF2B5EF4-FFF2-40B4-BE49-F238E27FC236}">
                <a16:creationId xmlns:a16="http://schemas.microsoft.com/office/drawing/2014/main" id="{48563BA9-02A2-5F9F-6C1A-C8E74BCC13D1}"/>
              </a:ext>
            </a:extLst>
          </p:cNvPr>
          <p:cNvSpPr>
            <a:spLocks noChangeAspect="1"/>
          </p:cNvSpPr>
          <p:nvPr/>
        </p:nvSpPr>
        <p:spPr>
          <a:xfrm>
            <a:off x="2599130" y="3645806"/>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11" name="TextBox 10">
            <a:extLst>
              <a:ext uri="{FF2B5EF4-FFF2-40B4-BE49-F238E27FC236}">
                <a16:creationId xmlns:a16="http://schemas.microsoft.com/office/drawing/2014/main" id="{ABB0E34E-C47D-C79E-26B2-F7100DF94A92}"/>
              </a:ext>
            </a:extLst>
          </p:cNvPr>
          <p:cNvSpPr txBox="1"/>
          <p:nvPr/>
        </p:nvSpPr>
        <p:spPr>
          <a:xfrm>
            <a:off x="2921000" y="3599917"/>
            <a:ext cx="7170553" cy="338554"/>
          </a:xfrm>
          <a:prstGeom prst="rect">
            <a:avLst/>
          </a:prstGeom>
          <a:noFill/>
        </p:spPr>
        <p:txBody>
          <a:bodyPr wrap="none" rtlCol="0">
            <a:spAutoFit/>
          </a:bodyPr>
          <a:lstStyle/>
          <a:p>
            <a:r>
              <a:rPr lang="en-GB" sz="1600" dirty="0">
                <a:latin typeface="Avenir Book" panose="02000503020000020003" pitchFamily="2" charset="0"/>
              </a:rPr>
              <a:t>Their particular mobilization can have different effects on genome evolution:</a:t>
            </a:r>
          </a:p>
        </p:txBody>
      </p:sp>
      <p:sp>
        <p:nvSpPr>
          <p:cNvPr id="12" name="Oval 11">
            <a:extLst>
              <a:ext uri="{FF2B5EF4-FFF2-40B4-BE49-F238E27FC236}">
                <a16:creationId xmlns:a16="http://schemas.microsoft.com/office/drawing/2014/main" id="{8B7311A1-27E8-44EE-9295-E6324E1663B0}"/>
              </a:ext>
            </a:extLst>
          </p:cNvPr>
          <p:cNvSpPr>
            <a:spLocks noChangeAspect="1"/>
          </p:cNvSpPr>
          <p:nvPr/>
        </p:nvSpPr>
        <p:spPr>
          <a:xfrm>
            <a:off x="3452201" y="4106098"/>
            <a:ext cx="144000" cy="144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15" name="Google Shape;319;p15">
            <a:extLst>
              <a:ext uri="{FF2B5EF4-FFF2-40B4-BE49-F238E27FC236}">
                <a16:creationId xmlns:a16="http://schemas.microsoft.com/office/drawing/2014/main" id="{E5C93B36-6128-6FE1-CE52-EFEB55A730E5}"/>
              </a:ext>
            </a:extLst>
          </p:cNvPr>
          <p:cNvSpPr/>
          <p:nvPr/>
        </p:nvSpPr>
        <p:spPr>
          <a:xfrm>
            <a:off x="5099802" y="1990913"/>
            <a:ext cx="759592" cy="436809"/>
          </a:xfrm>
          <a:prstGeom prst="rightArrow">
            <a:avLst>
              <a:gd name="adj1" fmla="val 50000"/>
              <a:gd name="adj2" fmla="val 50000"/>
            </a:avLst>
          </a:prstGeom>
          <a:solidFill>
            <a:srgbClr val="0075A2"/>
          </a:solidFill>
          <a:ln w="12700" cap="flat" cmpd="sng">
            <a:solidFill>
              <a:srgbClr val="0075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8A900338-2657-3134-28D0-0A20284662AB}"/>
              </a:ext>
            </a:extLst>
          </p:cNvPr>
          <p:cNvSpPr txBox="1"/>
          <p:nvPr/>
        </p:nvSpPr>
        <p:spPr>
          <a:xfrm>
            <a:off x="5960775" y="2004614"/>
            <a:ext cx="2307042" cy="338554"/>
          </a:xfrm>
          <a:prstGeom prst="rect">
            <a:avLst/>
          </a:prstGeom>
          <a:noFill/>
        </p:spPr>
        <p:txBody>
          <a:bodyPr wrap="none" rtlCol="0">
            <a:spAutoFit/>
          </a:bodyPr>
          <a:lstStyle/>
          <a:p>
            <a:r>
              <a:rPr lang="en-GB" sz="1600" dirty="0">
                <a:latin typeface="Avenir Book" panose="02000503020000020003" pitchFamily="2" charset="0"/>
              </a:rPr>
              <a:t>Its integrity is essential!</a:t>
            </a:r>
          </a:p>
        </p:txBody>
      </p:sp>
      <p:sp>
        <p:nvSpPr>
          <p:cNvPr id="17" name="Oval 16">
            <a:extLst>
              <a:ext uri="{FF2B5EF4-FFF2-40B4-BE49-F238E27FC236}">
                <a16:creationId xmlns:a16="http://schemas.microsoft.com/office/drawing/2014/main" id="{E59AA899-4DD1-D3A3-F5A5-25B147B92546}"/>
              </a:ext>
            </a:extLst>
          </p:cNvPr>
          <p:cNvSpPr>
            <a:spLocks noChangeAspect="1"/>
          </p:cNvSpPr>
          <p:nvPr/>
        </p:nvSpPr>
        <p:spPr>
          <a:xfrm>
            <a:off x="3446042" y="4505733"/>
            <a:ext cx="144000" cy="144000"/>
          </a:xfrm>
          <a:prstGeom prst="ellipse">
            <a:avLst/>
          </a:prstGeom>
          <a:solidFill>
            <a:srgbClr val="02709C"/>
          </a:solidFill>
          <a:ln>
            <a:solidFill>
              <a:srgbClr val="0270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Tree>
    <p:extLst>
      <p:ext uri="{BB962C8B-B14F-4D97-AF65-F5344CB8AC3E}">
        <p14:creationId xmlns:p14="http://schemas.microsoft.com/office/powerpoint/2010/main" val="2638042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3" name="Google Shape;413;p18" descr="Figure 1"/>
          <p:cNvPicPr preferRelativeResize="0"/>
          <p:nvPr/>
        </p:nvPicPr>
        <p:blipFill rotWithShape="1">
          <a:blip r:embed="rId3">
            <a:alphaModFix/>
          </a:blip>
          <a:srcRect t="43328" b="34911"/>
          <a:stretch/>
        </p:blipFill>
        <p:spPr>
          <a:xfrm>
            <a:off x="844547" y="1265505"/>
            <a:ext cx="10502905" cy="2803258"/>
          </a:xfrm>
          <a:prstGeom prst="rect">
            <a:avLst/>
          </a:prstGeom>
          <a:noFill/>
          <a:ln>
            <a:noFill/>
          </a:ln>
        </p:spPr>
      </p:pic>
      <p:sp>
        <p:nvSpPr>
          <p:cNvPr id="414" name="Google Shape;414;p18"/>
          <p:cNvSpPr txBox="1"/>
          <p:nvPr/>
        </p:nvSpPr>
        <p:spPr>
          <a:xfrm>
            <a:off x="9853924" y="6581001"/>
            <a:ext cx="2338076"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a:solidFill>
                  <a:schemeClr val="dk1"/>
                </a:solidFill>
                <a:latin typeface="Avenir"/>
                <a:ea typeface="Avenir"/>
                <a:cs typeface="Avenir"/>
                <a:sym typeface="Avenir"/>
              </a:rPr>
              <a:t>Wicker et al 2007, </a:t>
            </a:r>
            <a:r>
              <a:rPr lang="de-CH" sz="1200" i="1">
                <a:solidFill>
                  <a:schemeClr val="dk1"/>
                </a:solidFill>
                <a:latin typeface="Avenir"/>
                <a:ea typeface="Avenir"/>
                <a:cs typeface="Avenir"/>
                <a:sym typeface="Avenir"/>
              </a:rPr>
              <a:t>Nat Rev Gen</a:t>
            </a:r>
            <a:endParaRPr sz="1200" i="1">
              <a:solidFill>
                <a:schemeClr val="dk1"/>
              </a:solidFill>
              <a:latin typeface="Avenir"/>
              <a:ea typeface="Avenir"/>
              <a:cs typeface="Avenir"/>
              <a:sym typeface="Avenir"/>
            </a:endParaRPr>
          </a:p>
        </p:txBody>
      </p:sp>
      <p:cxnSp>
        <p:nvCxnSpPr>
          <p:cNvPr id="416" name="Google Shape;416;p18"/>
          <p:cNvCxnSpPr/>
          <p:nvPr/>
        </p:nvCxnSpPr>
        <p:spPr>
          <a:xfrm>
            <a:off x="3893662" y="5220488"/>
            <a:ext cx="4245452" cy="0"/>
          </a:xfrm>
          <a:prstGeom prst="straightConnector1">
            <a:avLst/>
          </a:prstGeom>
          <a:noFill/>
          <a:ln w="111125" cap="flat" cmpd="sng">
            <a:solidFill>
              <a:schemeClr val="accent3"/>
            </a:solidFill>
            <a:prstDash val="solid"/>
            <a:miter lim="800000"/>
            <a:headEnd type="none" w="sm" len="sm"/>
            <a:tailEnd type="none" w="sm" len="sm"/>
          </a:ln>
        </p:spPr>
      </p:cxnSp>
      <p:sp>
        <p:nvSpPr>
          <p:cNvPr id="417" name="Google Shape;417;p18"/>
          <p:cNvSpPr/>
          <p:nvPr/>
        </p:nvSpPr>
        <p:spPr>
          <a:xfrm>
            <a:off x="8298338" y="5157488"/>
            <a:ext cx="126000" cy="126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8" name="Google Shape;418;p18"/>
          <p:cNvSpPr/>
          <p:nvPr/>
        </p:nvSpPr>
        <p:spPr>
          <a:xfrm>
            <a:off x="3767662" y="5157488"/>
            <a:ext cx="126000" cy="126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9" name="Google Shape;419;p18"/>
          <p:cNvSpPr/>
          <p:nvPr/>
        </p:nvSpPr>
        <p:spPr>
          <a:xfrm>
            <a:off x="3893662" y="5002083"/>
            <a:ext cx="759592" cy="436809"/>
          </a:xfrm>
          <a:prstGeom prst="rightArrow">
            <a:avLst>
              <a:gd name="adj1" fmla="val 50000"/>
              <a:gd name="adj2" fmla="val 50000"/>
            </a:avLst>
          </a:prstGeom>
          <a:solidFill>
            <a:srgbClr val="78CDD7"/>
          </a:solidFill>
          <a:ln w="12700" cap="flat" cmpd="sng">
            <a:solidFill>
              <a:srgbClr val="78CD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0" name="Google Shape;420;p18"/>
          <p:cNvSpPr/>
          <p:nvPr/>
        </p:nvSpPr>
        <p:spPr>
          <a:xfrm rot="10800000">
            <a:off x="7534339" y="5002082"/>
            <a:ext cx="759592" cy="436809"/>
          </a:xfrm>
          <a:prstGeom prst="rightArrow">
            <a:avLst>
              <a:gd name="adj1" fmla="val 50000"/>
              <a:gd name="adj2" fmla="val 50000"/>
            </a:avLst>
          </a:prstGeom>
          <a:solidFill>
            <a:srgbClr val="78CDD7"/>
          </a:solidFill>
          <a:ln w="12700" cap="flat" cmpd="sng">
            <a:solidFill>
              <a:srgbClr val="78CD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1" name="Google Shape;421;p18"/>
          <p:cNvSpPr txBox="1"/>
          <p:nvPr/>
        </p:nvSpPr>
        <p:spPr>
          <a:xfrm>
            <a:off x="7752842" y="4640613"/>
            <a:ext cx="51328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dk1"/>
                </a:solidFill>
                <a:latin typeface="Avenir"/>
                <a:ea typeface="Avenir"/>
                <a:cs typeface="Avenir"/>
                <a:sym typeface="Avenir"/>
              </a:rPr>
              <a:t>TIR</a:t>
            </a:r>
            <a:endParaRPr sz="1800">
              <a:solidFill>
                <a:schemeClr val="dk1"/>
              </a:solidFill>
              <a:latin typeface="Avenir"/>
              <a:ea typeface="Avenir"/>
              <a:cs typeface="Avenir"/>
              <a:sym typeface="Avenir"/>
            </a:endParaRPr>
          </a:p>
        </p:txBody>
      </p:sp>
      <p:sp>
        <p:nvSpPr>
          <p:cNvPr id="422" name="Google Shape;422;p18"/>
          <p:cNvSpPr txBox="1"/>
          <p:nvPr/>
        </p:nvSpPr>
        <p:spPr>
          <a:xfrm>
            <a:off x="3947438" y="4667084"/>
            <a:ext cx="51328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dirty="0">
                <a:solidFill>
                  <a:schemeClr val="dk1"/>
                </a:solidFill>
                <a:latin typeface="Avenir"/>
                <a:ea typeface="Avenir"/>
                <a:cs typeface="Avenir"/>
                <a:sym typeface="Avenir"/>
              </a:rPr>
              <a:t>TIR</a:t>
            </a:r>
            <a:endParaRPr sz="1800" dirty="0">
              <a:solidFill>
                <a:schemeClr val="dk1"/>
              </a:solidFill>
              <a:latin typeface="Avenir"/>
              <a:ea typeface="Avenir"/>
              <a:cs typeface="Avenir"/>
              <a:sym typeface="Avenir"/>
            </a:endParaRPr>
          </a:p>
        </p:txBody>
      </p:sp>
      <p:sp>
        <p:nvSpPr>
          <p:cNvPr id="423" name="Google Shape;423;p18"/>
          <p:cNvSpPr txBox="1"/>
          <p:nvPr/>
        </p:nvSpPr>
        <p:spPr>
          <a:xfrm>
            <a:off x="5367929" y="4771963"/>
            <a:ext cx="148361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dk1"/>
                </a:solidFill>
                <a:latin typeface="Avenir"/>
                <a:ea typeface="Avenir"/>
                <a:cs typeface="Avenir"/>
                <a:sym typeface="Avenir"/>
              </a:rPr>
              <a:t>Transposase</a:t>
            </a:r>
            <a:endParaRPr sz="1800">
              <a:solidFill>
                <a:schemeClr val="dk1"/>
              </a:solidFill>
              <a:latin typeface="Avenir"/>
              <a:ea typeface="Avenir"/>
              <a:cs typeface="Avenir"/>
              <a:sym typeface="Avenir"/>
            </a:endParaRPr>
          </a:p>
        </p:txBody>
      </p:sp>
      <p:sp>
        <p:nvSpPr>
          <p:cNvPr id="424" name="Google Shape;424;p18"/>
          <p:cNvSpPr/>
          <p:nvPr/>
        </p:nvSpPr>
        <p:spPr>
          <a:xfrm>
            <a:off x="4080874" y="5124195"/>
            <a:ext cx="192584" cy="192584"/>
          </a:xfrm>
          <a:prstGeom prst="star5">
            <a:avLst>
              <a:gd name="adj" fmla="val 19098"/>
              <a:gd name="hf" fmla="val 105146"/>
              <a:gd name="vf" fmla="val 11055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5" name="Google Shape;425;p18"/>
          <p:cNvSpPr/>
          <p:nvPr/>
        </p:nvSpPr>
        <p:spPr>
          <a:xfrm>
            <a:off x="7913191" y="5125287"/>
            <a:ext cx="192584" cy="192584"/>
          </a:xfrm>
          <a:prstGeom prst="star5">
            <a:avLst>
              <a:gd name="adj" fmla="val 19098"/>
              <a:gd name="hf" fmla="val 105146"/>
              <a:gd name="vf" fmla="val 11055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7" name="Google Shape;427;p18"/>
          <p:cNvSpPr/>
          <p:nvPr/>
        </p:nvSpPr>
        <p:spPr>
          <a:xfrm>
            <a:off x="7918964" y="5120405"/>
            <a:ext cx="192584" cy="192584"/>
          </a:xfrm>
          <a:prstGeom prst="star5">
            <a:avLst>
              <a:gd name="adj" fmla="val 19098"/>
              <a:gd name="hf" fmla="val 105146"/>
              <a:gd name="vf" fmla="val 11055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361;p15">
            <a:extLst>
              <a:ext uri="{FF2B5EF4-FFF2-40B4-BE49-F238E27FC236}">
                <a16:creationId xmlns:a16="http://schemas.microsoft.com/office/drawing/2014/main" id="{E363AA60-EB1E-A74C-C97B-087455AF66A8}"/>
              </a:ext>
            </a:extLst>
          </p:cNvPr>
          <p:cNvSpPr txBox="1"/>
          <p:nvPr/>
        </p:nvSpPr>
        <p:spPr>
          <a:xfrm>
            <a:off x="84983" y="4124552"/>
            <a:ext cx="2313659"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200" dirty="0" err="1">
                <a:solidFill>
                  <a:schemeClr val="dk1"/>
                </a:solidFill>
                <a:latin typeface="Avenir"/>
                <a:ea typeface="Avenir"/>
                <a:cs typeface="Avenir"/>
                <a:sym typeface="Avenir"/>
              </a:rPr>
              <a:t>Tase</a:t>
            </a:r>
            <a:r>
              <a:rPr lang="de-CH" sz="1200" dirty="0">
                <a:solidFill>
                  <a:schemeClr val="dk1"/>
                </a:solidFill>
                <a:latin typeface="Avenir"/>
                <a:ea typeface="Avenir"/>
                <a:cs typeface="Avenir"/>
                <a:sym typeface="Avenir"/>
              </a:rPr>
              <a:t> – </a:t>
            </a:r>
            <a:r>
              <a:rPr lang="de-CH" sz="1200" dirty="0" err="1">
                <a:solidFill>
                  <a:schemeClr val="dk1"/>
                </a:solidFill>
                <a:latin typeface="Avenir"/>
                <a:ea typeface="Avenir"/>
                <a:cs typeface="Avenir"/>
                <a:sym typeface="Avenir"/>
              </a:rPr>
              <a:t>Transposase</a:t>
            </a:r>
            <a:endParaRPr lang="de-CH" sz="1200" dirty="0">
              <a:solidFill>
                <a:schemeClr val="dk1"/>
              </a:solidFill>
              <a:latin typeface="Avenir"/>
              <a:ea typeface="Avenir"/>
              <a:cs typeface="Avenir"/>
              <a:sym typeface="Avenir"/>
            </a:endParaRPr>
          </a:p>
          <a:p>
            <a:pPr marL="0" marR="0" lvl="0" indent="0" algn="l" rtl="0">
              <a:spcBef>
                <a:spcPts val="0"/>
              </a:spcBef>
              <a:spcAft>
                <a:spcPts val="0"/>
              </a:spcAft>
              <a:buNone/>
            </a:pPr>
            <a:r>
              <a:rPr lang="de-CH" sz="1200" dirty="0">
                <a:solidFill>
                  <a:schemeClr val="dk1"/>
                </a:solidFill>
                <a:latin typeface="Avenir"/>
                <a:ea typeface="Avenir"/>
                <a:cs typeface="Avenir"/>
                <a:sym typeface="Avenir"/>
              </a:rPr>
              <a:t>TIR – Terminal </a:t>
            </a:r>
            <a:r>
              <a:rPr lang="de-CH" sz="1200" dirty="0" err="1">
                <a:solidFill>
                  <a:schemeClr val="dk1"/>
                </a:solidFill>
                <a:latin typeface="Avenir"/>
                <a:ea typeface="Avenir"/>
                <a:cs typeface="Avenir"/>
                <a:sym typeface="Avenir"/>
              </a:rPr>
              <a:t>Inverted</a:t>
            </a:r>
            <a:r>
              <a:rPr lang="de-CH" sz="1200" dirty="0">
                <a:solidFill>
                  <a:schemeClr val="dk1"/>
                </a:solidFill>
                <a:latin typeface="Avenir"/>
                <a:ea typeface="Avenir"/>
                <a:cs typeface="Avenir"/>
                <a:sym typeface="Avenir"/>
              </a:rPr>
              <a:t> Repeat</a:t>
            </a:r>
          </a:p>
        </p:txBody>
      </p:sp>
      <p:sp>
        <p:nvSpPr>
          <p:cNvPr id="5" name="Google Shape;174;p8">
            <a:extLst>
              <a:ext uri="{FF2B5EF4-FFF2-40B4-BE49-F238E27FC236}">
                <a16:creationId xmlns:a16="http://schemas.microsoft.com/office/drawing/2014/main" id="{493E91AE-8873-8654-12EF-23BF4A282AB5}"/>
              </a:ext>
            </a:extLst>
          </p:cNvPr>
          <p:cNvSpPr txBox="1"/>
          <p:nvPr/>
        </p:nvSpPr>
        <p:spPr>
          <a:xfrm>
            <a:off x="1983230" y="131702"/>
            <a:ext cx="8225541" cy="646941"/>
          </a:xfrm>
          <a:prstGeom prst="roundRect">
            <a:avLst/>
          </a:prstGeom>
          <a:solidFill>
            <a:srgbClr val="F7F2FE"/>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Class II: DNA </a:t>
            </a:r>
            <a:r>
              <a:rPr lang="de-CH" sz="3200" b="1" i="0" u="none" strike="noStrike" cap="none" dirty="0" err="1">
                <a:solidFill>
                  <a:schemeClr val="dk1"/>
                </a:solidFill>
                <a:latin typeface="Avenir"/>
                <a:ea typeface="Avenir"/>
                <a:cs typeface="Avenir"/>
                <a:sym typeface="Avenir"/>
              </a:rPr>
              <a:t>transposons</a:t>
            </a:r>
            <a:endParaRPr sz="3200" b="1" i="0" u="none" strike="noStrike" cap="none" dirty="0">
              <a:solidFill>
                <a:schemeClr val="dk1"/>
              </a:solidFill>
              <a:latin typeface="Avenir"/>
              <a:ea typeface="Avenir"/>
              <a:cs typeface="Avenir"/>
              <a:sym typeface="Aveni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4" name="Google Shape;434;p19"/>
          <p:cNvSpPr txBox="1"/>
          <p:nvPr/>
        </p:nvSpPr>
        <p:spPr>
          <a:xfrm>
            <a:off x="9501519" y="6581001"/>
            <a:ext cx="2690481"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a:solidFill>
                  <a:schemeClr val="dk1"/>
                </a:solidFill>
                <a:latin typeface="Avenir"/>
                <a:ea typeface="Avenir"/>
                <a:cs typeface="Avenir"/>
                <a:sym typeface="Avenir"/>
              </a:rPr>
              <a:t>Levin and Moran 2011, </a:t>
            </a:r>
            <a:r>
              <a:rPr lang="de-CH" sz="1200" i="1">
                <a:solidFill>
                  <a:schemeClr val="dk1"/>
                </a:solidFill>
                <a:latin typeface="Avenir"/>
                <a:ea typeface="Avenir"/>
                <a:cs typeface="Avenir"/>
                <a:sym typeface="Avenir"/>
              </a:rPr>
              <a:t>Nat Rev Gen</a:t>
            </a:r>
            <a:endParaRPr sz="1200" i="1">
              <a:solidFill>
                <a:schemeClr val="dk1"/>
              </a:solidFill>
              <a:latin typeface="Avenir"/>
              <a:ea typeface="Avenir"/>
              <a:cs typeface="Avenir"/>
              <a:sym typeface="Avenir"/>
            </a:endParaRPr>
          </a:p>
        </p:txBody>
      </p:sp>
      <p:pic>
        <p:nvPicPr>
          <p:cNvPr id="435" name="Google Shape;435;p19" descr="Figure 1"/>
          <p:cNvPicPr preferRelativeResize="0"/>
          <p:nvPr/>
        </p:nvPicPr>
        <p:blipFill rotWithShape="1">
          <a:blip r:embed="rId3">
            <a:alphaModFix/>
          </a:blip>
          <a:srcRect l="-13" t="1" r="72931" b="64281"/>
          <a:stretch/>
        </p:blipFill>
        <p:spPr>
          <a:xfrm>
            <a:off x="1818300" y="1285874"/>
            <a:ext cx="2680877" cy="3009899"/>
          </a:xfrm>
          <a:prstGeom prst="rect">
            <a:avLst/>
          </a:prstGeom>
          <a:noFill/>
          <a:ln>
            <a:noFill/>
          </a:ln>
        </p:spPr>
      </p:pic>
      <p:pic>
        <p:nvPicPr>
          <p:cNvPr id="436" name="Google Shape;436;p19" descr="Figure 1"/>
          <p:cNvPicPr preferRelativeResize="0"/>
          <p:nvPr/>
        </p:nvPicPr>
        <p:blipFill rotWithShape="1">
          <a:blip r:embed="rId3">
            <a:alphaModFix/>
          </a:blip>
          <a:srcRect l="17" t="53765" r="68615" b="4865"/>
          <a:stretch/>
        </p:blipFill>
        <p:spPr>
          <a:xfrm>
            <a:off x="7681386" y="1285874"/>
            <a:ext cx="3105147" cy="3486151"/>
          </a:xfrm>
          <a:prstGeom prst="rect">
            <a:avLst/>
          </a:prstGeom>
          <a:noFill/>
          <a:ln>
            <a:noFill/>
          </a:ln>
        </p:spPr>
      </p:pic>
      <p:grpSp>
        <p:nvGrpSpPr>
          <p:cNvPr id="437" name="Google Shape;437;p19"/>
          <p:cNvGrpSpPr/>
          <p:nvPr/>
        </p:nvGrpSpPr>
        <p:grpSpPr>
          <a:xfrm>
            <a:off x="3981141" y="1616844"/>
            <a:ext cx="3073718" cy="4191263"/>
            <a:chOff x="3981141" y="1616844"/>
            <a:chExt cx="3073718" cy="4191263"/>
          </a:xfrm>
        </p:grpSpPr>
        <p:grpSp>
          <p:nvGrpSpPr>
            <p:cNvPr id="438" name="Google Shape;438;p19"/>
            <p:cNvGrpSpPr/>
            <p:nvPr/>
          </p:nvGrpSpPr>
          <p:grpSpPr>
            <a:xfrm>
              <a:off x="3981141" y="1616844"/>
              <a:ext cx="3073718" cy="3700511"/>
              <a:chOff x="2847666" y="1578744"/>
              <a:chExt cx="3073718" cy="3700511"/>
            </a:xfrm>
          </p:grpSpPr>
          <p:cxnSp>
            <p:nvCxnSpPr>
              <p:cNvPr id="439" name="Google Shape;439;p19"/>
              <p:cNvCxnSpPr/>
              <p:nvPr/>
            </p:nvCxnSpPr>
            <p:spPr>
              <a:xfrm>
                <a:off x="2847666" y="4495800"/>
                <a:ext cx="0" cy="783455"/>
              </a:xfrm>
              <a:prstGeom prst="straightConnector1">
                <a:avLst/>
              </a:prstGeom>
              <a:noFill/>
              <a:ln w="57150" cap="flat" cmpd="sng">
                <a:solidFill>
                  <a:schemeClr val="dk1"/>
                </a:solidFill>
                <a:prstDash val="solid"/>
                <a:miter lim="800000"/>
                <a:headEnd type="none" w="sm" len="sm"/>
                <a:tailEnd type="none" w="sm" len="sm"/>
              </a:ln>
            </p:spPr>
          </p:cxnSp>
          <p:cxnSp>
            <p:nvCxnSpPr>
              <p:cNvPr id="440" name="Google Shape;440;p19"/>
              <p:cNvCxnSpPr/>
              <p:nvPr/>
            </p:nvCxnSpPr>
            <p:spPr>
              <a:xfrm>
                <a:off x="2847666" y="5252587"/>
                <a:ext cx="2285654" cy="0"/>
              </a:xfrm>
              <a:prstGeom prst="straightConnector1">
                <a:avLst/>
              </a:prstGeom>
              <a:noFill/>
              <a:ln w="57150" cap="flat" cmpd="sng">
                <a:solidFill>
                  <a:schemeClr val="dk1"/>
                </a:solidFill>
                <a:prstDash val="solid"/>
                <a:miter lim="800000"/>
                <a:headEnd type="none" w="sm" len="sm"/>
                <a:tailEnd type="none" w="sm" len="sm"/>
              </a:ln>
            </p:spPr>
          </p:cxnSp>
          <p:cxnSp>
            <p:nvCxnSpPr>
              <p:cNvPr id="441" name="Google Shape;441;p19"/>
              <p:cNvCxnSpPr/>
              <p:nvPr/>
            </p:nvCxnSpPr>
            <p:spPr>
              <a:xfrm rot="10800000">
                <a:off x="5118426" y="1604935"/>
                <a:ext cx="0" cy="3673843"/>
              </a:xfrm>
              <a:prstGeom prst="straightConnector1">
                <a:avLst/>
              </a:prstGeom>
              <a:noFill/>
              <a:ln w="57150" cap="flat" cmpd="sng">
                <a:solidFill>
                  <a:schemeClr val="dk1"/>
                </a:solidFill>
                <a:prstDash val="solid"/>
                <a:miter lim="800000"/>
                <a:headEnd type="none" w="sm" len="sm"/>
                <a:tailEnd type="none" w="sm" len="sm"/>
              </a:ln>
            </p:spPr>
          </p:cxnSp>
          <p:cxnSp>
            <p:nvCxnSpPr>
              <p:cNvPr id="442" name="Google Shape;442;p19"/>
              <p:cNvCxnSpPr/>
              <p:nvPr/>
            </p:nvCxnSpPr>
            <p:spPr>
              <a:xfrm>
                <a:off x="5090461" y="1578744"/>
                <a:ext cx="625274" cy="0"/>
              </a:xfrm>
              <a:prstGeom prst="straightConnector1">
                <a:avLst/>
              </a:prstGeom>
              <a:noFill/>
              <a:ln w="57150" cap="flat" cmpd="sng">
                <a:solidFill>
                  <a:schemeClr val="dk1"/>
                </a:solidFill>
                <a:prstDash val="solid"/>
                <a:miter lim="800000"/>
                <a:headEnd type="none" w="sm" len="sm"/>
                <a:tailEnd type="none" w="sm" len="sm"/>
              </a:ln>
            </p:spPr>
          </p:cxnSp>
          <p:cxnSp>
            <p:nvCxnSpPr>
              <p:cNvPr id="443" name="Google Shape;443;p19"/>
              <p:cNvCxnSpPr/>
              <p:nvPr/>
            </p:nvCxnSpPr>
            <p:spPr>
              <a:xfrm>
                <a:off x="5090461" y="1578744"/>
                <a:ext cx="830923" cy="0"/>
              </a:xfrm>
              <a:prstGeom prst="straightConnector1">
                <a:avLst/>
              </a:prstGeom>
              <a:noFill/>
              <a:ln w="57150" cap="flat" cmpd="sng">
                <a:solidFill>
                  <a:schemeClr val="dk1"/>
                </a:solidFill>
                <a:prstDash val="solid"/>
                <a:miter lim="800000"/>
                <a:headEnd type="none" w="sm" len="sm"/>
                <a:tailEnd type="triangle" w="med" len="med"/>
              </a:ln>
            </p:spPr>
          </p:cxnSp>
        </p:grpSp>
        <p:sp>
          <p:nvSpPr>
            <p:cNvPr id="444" name="Google Shape;444;p19"/>
            <p:cNvSpPr txBox="1"/>
            <p:nvPr/>
          </p:nvSpPr>
          <p:spPr>
            <a:xfrm>
              <a:off x="4603505" y="5438775"/>
              <a:ext cx="10409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Avenir"/>
                  <a:ea typeface="Avenir"/>
                  <a:cs typeface="Avenir"/>
                  <a:sym typeface="Avenir"/>
                </a:rPr>
                <a:t>Excision</a:t>
              </a:r>
              <a:endParaRPr sz="1800">
                <a:solidFill>
                  <a:schemeClr val="dk1"/>
                </a:solidFill>
                <a:latin typeface="Avenir"/>
                <a:ea typeface="Avenir"/>
                <a:cs typeface="Avenir"/>
                <a:sym typeface="Avenir"/>
              </a:endParaRPr>
            </a:p>
          </p:txBody>
        </p:sp>
      </p:grpSp>
      <p:pic>
        <p:nvPicPr>
          <p:cNvPr id="445" name="Google Shape;445;p19"/>
          <p:cNvPicPr preferRelativeResize="0"/>
          <p:nvPr/>
        </p:nvPicPr>
        <p:blipFill rotWithShape="1">
          <a:blip r:embed="rId4">
            <a:alphaModFix/>
          </a:blip>
          <a:srcRect/>
          <a:stretch/>
        </p:blipFill>
        <p:spPr>
          <a:xfrm>
            <a:off x="207614" y="6015961"/>
            <a:ext cx="3221372" cy="713064"/>
          </a:xfrm>
          <a:prstGeom prst="rect">
            <a:avLst/>
          </a:prstGeom>
          <a:noFill/>
          <a:ln>
            <a:noFill/>
          </a:ln>
        </p:spPr>
      </p:pic>
      <p:sp>
        <p:nvSpPr>
          <p:cNvPr id="446" name="Google Shape;446;p19"/>
          <p:cNvSpPr/>
          <p:nvPr/>
        </p:nvSpPr>
        <p:spPr>
          <a:xfrm>
            <a:off x="7494309" y="1074656"/>
            <a:ext cx="3365359" cy="1253764"/>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7" name="Google Shape;447;p19"/>
          <p:cNvSpPr/>
          <p:nvPr/>
        </p:nvSpPr>
        <p:spPr>
          <a:xfrm>
            <a:off x="7551279" y="2372657"/>
            <a:ext cx="3365359" cy="261058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Google Shape;174;p8">
            <a:extLst>
              <a:ext uri="{FF2B5EF4-FFF2-40B4-BE49-F238E27FC236}">
                <a16:creationId xmlns:a16="http://schemas.microsoft.com/office/drawing/2014/main" id="{140F408F-E0A7-EB33-5FD5-3B4B98649304}"/>
              </a:ext>
            </a:extLst>
          </p:cNvPr>
          <p:cNvSpPr txBox="1"/>
          <p:nvPr/>
        </p:nvSpPr>
        <p:spPr>
          <a:xfrm>
            <a:off x="1983230" y="131702"/>
            <a:ext cx="8225541" cy="646941"/>
          </a:xfrm>
          <a:prstGeom prst="roundRect">
            <a:avLst/>
          </a:prstGeom>
          <a:solidFill>
            <a:srgbClr val="F7F2FE"/>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Cut and </a:t>
            </a:r>
            <a:r>
              <a:rPr lang="de-CH" sz="3200" b="1" i="0" u="none" strike="noStrike" cap="none" dirty="0" err="1">
                <a:solidFill>
                  <a:schemeClr val="dk1"/>
                </a:solidFill>
                <a:latin typeface="Avenir"/>
                <a:ea typeface="Avenir"/>
                <a:cs typeface="Avenir"/>
                <a:sym typeface="Avenir"/>
              </a:rPr>
              <a:t>paste</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transposition</a:t>
            </a:r>
            <a:endParaRPr sz="3200" b="1" i="0" u="none" strike="noStrike" cap="none" dirty="0">
              <a:solidFill>
                <a:schemeClr val="dk1"/>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44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44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ransposon - an overview | ScienceDirect Topics">
            <a:extLst>
              <a:ext uri="{FF2B5EF4-FFF2-40B4-BE49-F238E27FC236}">
                <a16:creationId xmlns:a16="http://schemas.microsoft.com/office/drawing/2014/main" id="{5A4863D1-7045-0028-AA3B-A5B9DFFB3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375" y="1789967"/>
            <a:ext cx="4961250" cy="461449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74;p8">
            <a:extLst>
              <a:ext uri="{FF2B5EF4-FFF2-40B4-BE49-F238E27FC236}">
                <a16:creationId xmlns:a16="http://schemas.microsoft.com/office/drawing/2014/main" id="{517FA788-F551-E006-1AB0-953D743C62CD}"/>
              </a:ext>
            </a:extLst>
          </p:cNvPr>
          <p:cNvSpPr txBox="1"/>
          <p:nvPr/>
        </p:nvSpPr>
        <p:spPr>
          <a:xfrm>
            <a:off x="1983230" y="131702"/>
            <a:ext cx="8225541" cy="646941"/>
          </a:xfrm>
          <a:prstGeom prst="roundRect">
            <a:avLst/>
          </a:prstGeom>
          <a:solidFill>
            <a:srgbClr val="F7F2FE"/>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Ac/</a:t>
            </a:r>
            <a:r>
              <a:rPr lang="de-CH" sz="3200" b="1" i="0" u="none" strike="noStrike" cap="none" dirty="0" err="1">
                <a:solidFill>
                  <a:schemeClr val="dk1"/>
                </a:solidFill>
                <a:latin typeface="Avenir"/>
                <a:ea typeface="Avenir"/>
                <a:cs typeface="Avenir"/>
                <a:sym typeface="Avenir"/>
              </a:rPr>
              <a:t>Ds</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transposons</a:t>
            </a:r>
            <a:endParaRPr sz="3200" b="1" i="0" u="none" strike="noStrike" cap="none" dirty="0">
              <a:solidFill>
                <a:schemeClr val="dk1"/>
              </a:solidFill>
              <a:latin typeface="Avenir"/>
              <a:ea typeface="Avenir"/>
              <a:cs typeface="Avenir"/>
              <a:sym typeface="Avenir"/>
            </a:endParaRPr>
          </a:p>
        </p:txBody>
      </p:sp>
      <p:sp>
        <p:nvSpPr>
          <p:cNvPr id="3" name="Rectangle 3">
            <a:extLst>
              <a:ext uri="{FF2B5EF4-FFF2-40B4-BE49-F238E27FC236}">
                <a16:creationId xmlns:a16="http://schemas.microsoft.com/office/drawing/2014/main" id="{88291837-B54E-9001-C536-ACF95D8DB9B6}"/>
              </a:ext>
            </a:extLst>
          </p:cNvPr>
          <p:cNvSpPr>
            <a:spLocks noChangeArrowheads="1"/>
          </p:cNvSpPr>
          <p:nvPr/>
        </p:nvSpPr>
        <p:spPr bwMode="auto">
          <a:xfrm>
            <a:off x="5020408" y="1105709"/>
            <a:ext cx="21511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IT" altLang="en-IT" sz="2000" b="0" i="1" u="none" strike="noStrike" cap="none" normalizeH="0" baseline="0">
                <a:ln>
                  <a:noFill/>
                </a:ln>
                <a:solidFill>
                  <a:srgbClr val="1B1B1B"/>
                </a:solidFill>
                <a:effectLst/>
                <a:latin typeface="Avenir Book" panose="02000503020000020003" pitchFamily="2" charset="0"/>
              </a:rPr>
              <a:t>hAT</a:t>
            </a:r>
            <a:r>
              <a:rPr kumimoji="0" lang="en-IT" altLang="en-IT" sz="2000" b="0" i="0" u="none" strike="noStrike" cap="none" normalizeH="0" baseline="0">
                <a:ln>
                  <a:noFill/>
                </a:ln>
                <a:solidFill>
                  <a:srgbClr val="1B1B1B"/>
                </a:solidFill>
                <a:effectLst/>
                <a:latin typeface="Avenir Book" panose="02000503020000020003" pitchFamily="2" charset="0"/>
              </a:rPr>
              <a:t> family</a:t>
            </a:r>
            <a:endParaRPr kumimoji="0" lang="en-IT" altLang="en-IT" sz="3200" b="0" i="0" u="none" strike="noStrike" cap="none" normalizeH="0" baseline="0">
              <a:ln>
                <a:noFill/>
              </a:ln>
              <a:solidFill>
                <a:schemeClr val="tx1"/>
              </a:solidFill>
              <a:effectLst/>
              <a:latin typeface="Avenir Book" panose="02000503020000020003" pitchFamily="2" charset="0"/>
            </a:endParaRPr>
          </a:p>
        </p:txBody>
      </p:sp>
      <p:sp>
        <p:nvSpPr>
          <p:cNvPr id="5" name="TextBox 4">
            <a:extLst>
              <a:ext uri="{FF2B5EF4-FFF2-40B4-BE49-F238E27FC236}">
                <a16:creationId xmlns:a16="http://schemas.microsoft.com/office/drawing/2014/main" id="{33535932-8040-B30B-3E6B-1231F7534980}"/>
              </a:ext>
            </a:extLst>
          </p:cNvPr>
          <p:cNvSpPr txBox="1"/>
          <p:nvPr/>
        </p:nvSpPr>
        <p:spPr>
          <a:xfrm>
            <a:off x="9108831" y="1832885"/>
            <a:ext cx="1952779" cy="523220"/>
          </a:xfrm>
          <a:prstGeom prst="rect">
            <a:avLst/>
          </a:prstGeom>
          <a:noFill/>
        </p:spPr>
        <p:txBody>
          <a:bodyPr wrap="none" rtlCol="0">
            <a:spAutoFit/>
          </a:bodyPr>
          <a:lstStyle/>
          <a:p>
            <a:r>
              <a:rPr lang="en-GB" b="1" dirty="0">
                <a:solidFill>
                  <a:schemeClr val="accent6">
                    <a:lumMod val="75000"/>
                  </a:schemeClr>
                </a:solidFill>
                <a:latin typeface="Avenir Book" panose="02000503020000020003" pitchFamily="2" charset="0"/>
              </a:rPr>
              <a:t>Ac – autonomous</a:t>
            </a:r>
          </a:p>
          <a:p>
            <a:r>
              <a:rPr lang="en-GB" b="1" dirty="0">
                <a:solidFill>
                  <a:schemeClr val="accent4"/>
                </a:solidFill>
                <a:latin typeface="Avenir Book" panose="02000503020000020003" pitchFamily="2" charset="0"/>
              </a:rPr>
              <a:t>Ds – non-autonomous</a:t>
            </a:r>
          </a:p>
        </p:txBody>
      </p:sp>
      <p:sp>
        <p:nvSpPr>
          <p:cNvPr id="7" name="TextBox 6">
            <a:extLst>
              <a:ext uri="{FF2B5EF4-FFF2-40B4-BE49-F238E27FC236}">
                <a16:creationId xmlns:a16="http://schemas.microsoft.com/office/drawing/2014/main" id="{0C32C967-7CC8-0896-46FD-7E8D1141D4A3}"/>
              </a:ext>
            </a:extLst>
          </p:cNvPr>
          <p:cNvSpPr txBox="1"/>
          <p:nvPr/>
        </p:nvSpPr>
        <p:spPr>
          <a:xfrm>
            <a:off x="8323385" y="6211669"/>
            <a:ext cx="3868615" cy="646331"/>
          </a:xfrm>
          <a:prstGeom prst="rect">
            <a:avLst/>
          </a:prstGeom>
          <a:noFill/>
        </p:spPr>
        <p:txBody>
          <a:bodyPr wrap="square" rtlCol="0">
            <a:spAutoFit/>
          </a:bodyPr>
          <a:lstStyle/>
          <a:p>
            <a:pPr algn="just"/>
            <a:r>
              <a:rPr lang="en-GB" sz="1200" dirty="0">
                <a:latin typeface="Avenir Book" panose="02000503020000020003" pitchFamily="2" charset="0"/>
              </a:rPr>
              <a:t>B. McClintock, The origin and </a:t>
            </a:r>
            <a:r>
              <a:rPr lang="en-GB" sz="1200" dirty="0" err="1">
                <a:latin typeface="Avenir Book" panose="02000503020000020003" pitchFamily="2" charset="0"/>
              </a:rPr>
              <a:t>behavior</a:t>
            </a:r>
            <a:r>
              <a:rPr lang="en-GB" sz="1200" dirty="0">
                <a:latin typeface="Avenir Book" panose="02000503020000020003" pitchFamily="2" charset="0"/>
              </a:rPr>
              <a:t> of mutable loci in maize, Proc. Natl. Acad. Sci. U.S.A. 36 (6) 344-355, https://</a:t>
            </a:r>
            <a:r>
              <a:rPr lang="en-GB" sz="1200" dirty="0" err="1">
                <a:latin typeface="Avenir Book" panose="02000503020000020003" pitchFamily="2" charset="0"/>
              </a:rPr>
              <a:t>doi.org</a:t>
            </a:r>
            <a:r>
              <a:rPr lang="en-GB" sz="1200" dirty="0">
                <a:latin typeface="Avenir Book" panose="02000503020000020003" pitchFamily="2" charset="0"/>
              </a:rPr>
              <a:t>/10.1073/pnas.36.6.344 (1950).</a:t>
            </a:r>
          </a:p>
        </p:txBody>
      </p:sp>
    </p:spTree>
    <p:extLst>
      <p:ext uri="{BB962C8B-B14F-4D97-AF65-F5344CB8AC3E}">
        <p14:creationId xmlns:p14="http://schemas.microsoft.com/office/powerpoint/2010/main" val="1270911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grpSp>
        <p:nvGrpSpPr>
          <p:cNvPr id="4" name="Group 3">
            <a:extLst>
              <a:ext uri="{FF2B5EF4-FFF2-40B4-BE49-F238E27FC236}">
                <a16:creationId xmlns:a16="http://schemas.microsoft.com/office/drawing/2014/main" id="{31CD64E1-A060-1A3E-D122-397B23914762}"/>
              </a:ext>
            </a:extLst>
          </p:cNvPr>
          <p:cNvGrpSpPr/>
          <p:nvPr/>
        </p:nvGrpSpPr>
        <p:grpSpPr>
          <a:xfrm>
            <a:off x="2416863" y="1016947"/>
            <a:ext cx="7358274" cy="5564054"/>
            <a:chOff x="2668089" y="1016947"/>
            <a:chExt cx="7358274" cy="5564054"/>
          </a:xfrm>
        </p:grpSpPr>
        <p:pic>
          <p:nvPicPr>
            <p:cNvPr id="453" name="Google Shape;453;p20"/>
            <p:cNvPicPr preferRelativeResize="0"/>
            <p:nvPr/>
          </p:nvPicPr>
          <p:blipFill rotWithShape="1">
            <a:blip r:embed="rId3">
              <a:alphaModFix/>
            </a:blip>
            <a:srcRect/>
            <a:stretch/>
          </p:blipFill>
          <p:spPr>
            <a:xfrm>
              <a:off x="2668089" y="1016947"/>
              <a:ext cx="3427911" cy="5564054"/>
            </a:xfrm>
            <a:prstGeom prst="rect">
              <a:avLst/>
            </a:prstGeom>
            <a:noFill/>
            <a:ln>
              <a:noFill/>
            </a:ln>
          </p:spPr>
        </p:pic>
        <p:pic>
          <p:nvPicPr>
            <p:cNvPr id="454" name="Google Shape;454;p20"/>
            <p:cNvPicPr preferRelativeResize="0"/>
            <p:nvPr/>
          </p:nvPicPr>
          <p:blipFill rotWithShape="1">
            <a:blip r:embed="rId4">
              <a:alphaModFix/>
            </a:blip>
            <a:srcRect t="-166"/>
            <a:stretch/>
          </p:blipFill>
          <p:spPr>
            <a:xfrm>
              <a:off x="6096000" y="1080578"/>
              <a:ext cx="3930363" cy="5500423"/>
            </a:xfrm>
            <a:prstGeom prst="rect">
              <a:avLst/>
            </a:prstGeom>
            <a:noFill/>
            <a:ln>
              <a:noFill/>
            </a:ln>
          </p:spPr>
        </p:pic>
      </p:grpSp>
      <p:sp>
        <p:nvSpPr>
          <p:cNvPr id="455" name="Google Shape;455;p20"/>
          <p:cNvSpPr txBox="1"/>
          <p:nvPr/>
        </p:nvSpPr>
        <p:spPr>
          <a:xfrm>
            <a:off x="9144000" y="6581001"/>
            <a:ext cx="304800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b="0" i="0" u="none" strike="noStrike">
                <a:solidFill>
                  <a:schemeClr val="dk1"/>
                </a:solidFill>
                <a:latin typeface="Avenir"/>
                <a:ea typeface="Avenir"/>
                <a:cs typeface="Avenir"/>
                <a:sym typeface="Avenir"/>
              </a:rPr>
              <a:t>Skipper et al. 2013, </a:t>
            </a:r>
            <a:r>
              <a:rPr lang="de-CH" sz="1200" b="0" i="1" u="none" strike="noStrike">
                <a:solidFill>
                  <a:schemeClr val="dk1"/>
                </a:solidFill>
                <a:latin typeface="Avenir"/>
                <a:ea typeface="Avenir"/>
                <a:cs typeface="Avenir"/>
                <a:sym typeface="Avenir"/>
              </a:rPr>
              <a:t>J. Biomed. Sci.</a:t>
            </a:r>
            <a:endParaRPr sz="1200">
              <a:solidFill>
                <a:schemeClr val="dk1"/>
              </a:solidFill>
              <a:latin typeface="Avenir"/>
              <a:ea typeface="Avenir"/>
              <a:cs typeface="Avenir"/>
              <a:sym typeface="Avenir"/>
            </a:endParaRPr>
          </a:p>
        </p:txBody>
      </p:sp>
      <p:sp>
        <p:nvSpPr>
          <p:cNvPr id="3" name="Google Shape;174;p8">
            <a:extLst>
              <a:ext uri="{FF2B5EF4-FFF2-40B4-BE49-F238E27FC236}">
                <a16:creationId xmlns:a16="http://schemas.microsoft.com/office/drawing/2014/main" id="{1AF93575-8D21-1D85-ED91-5BA49399132A}"/>
              </a:ext>
            </a:extLst>
          </p:cNvPr>
          <p:cNvSpPr txBox="1"/>
          <p:nvPr/>
        </p:nvSpPr>
        <p:spPr>
          <a:xfrm>
            <a:off x="1983230" y="131702"/>
            <a:ext cx="8225541" cy="646941"/>
          </a:xfrm>
          <a:prstGeom prst="roundRect">
            <a:avLst/>
          </a:prstGeom>
          <a:solidFill>
            <a:srgbClr val="F7F2FE"/>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err="1">
                <a:solidFill>
                  <a:schemeClr val="dk1"/>
                </a:solidFill>
                <a:latin typeface="Avenir"/>
                <a:ea typeface="Avenir"/>
                <a:cs typeface="Avenir"/>
                <a:sym typeface="Avenir"/>
              </a:rPr>
              <a:t>How</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to</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increase</a:t>
            </a:r>
            <a:r>
              <a:rPr lang="de-CH" sz="3200" b="1" i="0" u="none" strike="noStrike" cap="none" dirty="0">
                <a:solidFill>
                  <a:schemeClr val="dk1"/>
                </a:solidFill>
                <a:latin typeface="Avenir"/>
                <a:ea typeface="Avenir"/>
                <a:cs typeface="Avenir"/>
                <a:sym typeface="Avenir"/>
              </a:rPr>
              <a:t> in </a:t>
            </a:r>
            <a:r>
              <a:rPr lang="de-CH" sz="3200" b="1" i="0" u="none" strike="noStrike" cap="none" dirty="0" err="1">
                <a:solidFill>
                  <a:schemeClr val="dk1"/>
                </a:solidFill>
                <a:latin typeface="Avenir"/>
                <a:ea typeface="Avenir"/>
                <a:cs typeface="Avenir"/>
                <a:sym typeface="Avenir"/>
              </a:rPr>
              <a:t>copy</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number</a:t>
            </a:r>
            <a:r>
              <a:rPr lang="de-CH" sz="3200" b="1" i="0" u="none" strike="noStrike" cap="none" dirty="0">
                <a:solidFill>
                  <a:schemeClr val="dk1"/>
                </a:solidFill>
                <a:latin typeface="Avenir"/>
                <a:ea typeface="Avenir"/>
                <a:cs typeface="Avenir"/>
                <a:sym typeface="Avenir"/>
              </a:rPr>
              <a:t>?</a:t>
            </a:r>
            <a:endParaRPr sz="3200" b="1" i="0" u="none" strike="noStrike" cap="none" dirty="0">
              <a:solidFill>
                <a:schemeClr val="dk1"/>
              </a:solidFill>
              <a:latin typeface="Avenir"/>
              <a:ea typeface="Avenir"/>
              <a:cs typeface="Avenir"/>
              <a:sym typeface="Aveni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1A8F9-F106-A4E5-A77D-FFB8105DEA01}"/>
            </a:ext>
          </a:extLst>
        </p:cNvPr>
        <p:cNvGrpSpPr/>
        <p:nvPr/>
      </p:nvGrpSpPr>
      <p:grpSpPr>
        <a:xfrm>
          <a:off x="0" y="0"/>
          <a:ext cx="0" cy="0"/>
          <a:chOff x="0" y="0"/>
          <a:chExt cx="0" cy="0"/>
        </a:xfrm>
      </p:grpSpPr>
      <p:sp>
        <p:nvSpPr>
          <p:cNvPr id="2" name="Google Shape;174;p8">
            <a:extLst>
              <a:ext uri="{FF2B5EF4-FFF2-40B4-BE49-F238E27FC236}">
                <a16:creationId xmlns:a16="http://schemas.microsoft.com/office/drawing/2014/main" id="{6543DB6E-EDC9-5A2C-C5F6-7BD363F69313}"/>
              </a:ext>
            </a:extLst>
          </p:cNvPr>
          <p:cNvSpPr txBox="1"/>
          <p:nvPr/>
        </p:nvSpPr>
        <p:spPr>
          <a:xfrm>
            <a:off x="1983230" y="131702"/>
            <a:ext cx="8225541" cy="646941"/>
          </a:xfrm>
          <a:prstGeom prst="roundRect">
            <a:avLst/>
          </a:prstGeom>
          <a:solidFill>
            <a:srgbClr val="F4F9F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TE </a:t>
            </a:r>
            <a:r>
              <a:rPr lang="de-CH" sz="3200" b="1" i="0" u="none" strike="noStrike" cap="none" dirty="0" err="1">
                <a:solidFill>
                  <a:schemeClr val="dk1"/>
                </a:solidFill>
                <a:latin typeface="Avenir"/>
                <a:ea typeface="Avenir"/>
                <a:cs typeface="Avenir"/>
                <a:sym typeface="Avenir"/>
              </a:rPr>
              <a:t>characteristics</a:t>
            </a:r>
            <a:r>
              <a:rPr lang="de-CH" sz="3200" b="1" i="0" u="none" strike="noStrike" cap="none" dirty="0">
                <a:solidFill>
                  <a:schemeClr val="dk1"/>
                </a:solidFill>
                <a:latin typeface="Avenir"/>
                <a:ea typeface="Avenir"/>
                <a:cs typeface="Avenir"/>
                <a:sym typeface="Avenir"/>
              </a:rPr>
              <a:t> so </a:t>
            </a:r>
            <a:r>
              <a:rPr lang="de-CH" sz="3200" b="1" i="0" u="none" strike="noStrike" cap="none" dirty="0" err="1">
                <a:solidFill>
                  <a:schemeClr val="dk1"/>
                </a:solidFill>
                <a:latin typeface="Avenir"/>
                <a:ea typeface="Avenir"/>
                <a:cs typeface="Avenir"/>
                <a:sym typeface="Avenir"/>
              </a:rPr>
              <a:t>far</a:t>
            </a:r>
            <a:r>
              <a:rPr lang="de-CH" sz="3200" b="1" i="0" u="none" strike="noStrike" cap="none" dirty="0">
                <a:solidFill>
                  <a:schemeClr val="dk1"/>
                </a:solidFill>
                <a:latin typeface="Avenir"/>
                <a:ea typeface="Avenir"/>
                <a:cs typeface="Avenir"/>
                <a:sym typeface="Avenir"/>
              </a:rPr>
              <a:t>...</a:t>
            </a:r>
          </a:p>
        </p:txBody>
      </p:sp>
      <p:sp>
        <p:nvSpPr>
          <p:cNvPr id="3" name="TextBox 2">
            <a:extLst>
              <a:ext uri="{FF2B5EF4-FFF2-40B4-BE49-F238E27FC236}">
                <a16:creationId xmlns:a16="http://schemas.microsoft.com/office/drawing/2014/main" id="{8003D18C-08DA-0605-2AF5-1AB512B08085}"/>
              </a:ext>
            </a:extLst>
          </p:cNvPr>
          <p:cNvSpPr txBox="1"/>
          <p:nvPr/>
        </p:nvSpPr>
        <p:spPr>
          <a:xfrm>
            <a:off x="3617471" y="3907694"/>
            <a:ext cx="7543800" cy="830997"/>
          </a:xfrm>
          <a:prstGeom prst="rect">
            <a:avLst/>
          </a:prstGeom>
          <a:noFill/>
        </p:spPr>
        <p:txBody>
          <a:bodyPr wrap="square" rtlCol="0">
            <a:spAutoFit/>
          </a:bodyPr>
          <a:lstStyle/>
          <a:p>
            <a:r>
              <a:rPr lang="en-GB" sz="1600" dirty="0">
                <a:latin typeface="Avenir Book" panose="02000503020000020003" pitchFamily="2" charset="0"/>
              </a:rPr>
              <a:t>clustering (target site preferentiality)</a:t>
            </a:r>
          </a:p>
          <a:p>
            <a:r>
              <a:rPr lang="en-GB" sz="1600" dirty="0">
                <a:latin typeface="Avenir Book" panose="02000503020000020003" pitchFamily="2" charset="0"/>
              </a:rPr>
              <a:t>trans-mobilization of other mRNAs (e.g., non-autonomous TEs and retrogenes)</a:t>
            </a:r>
          </a:p>
          <a:p>
            <a:r>
              <a:rPr lang="en-GB" sz="1600" dirty="0">
                <a:latin typeface="Avenir Book" panose="02000503020000020003" pitchFamily="2" charset="0"/>
              </a:rPr>
              <a:t>trigger of non-allelic homologous (ectopic) recombination </a:t>
            </a:r>
          </a:p>
        </p:txBody>
      </p:sp>
      <p:sp>
        <p:nvSpPr>
          <p:cNvPr id="4" name="Oval 3">
            <a:extLst>
              <a:ext uri="{FF2B5EF4-FFF2-40B4-BE49-F238E27FC236}">
                <a16:creationId xmlns:a16="http://schemas.microsoft.com/office/drawing/2014/main" id="{3CBF76D9-BD5E-45B3-7729-1DB2CB6220E1}"/>
              </a:ext>
            </a:extLst>
          </p:cNvPr>
          <p:cNvSpPr>
            <a:spLocks noChangeAspect="1"/>
          </p:cNvSpPr>
          <p:nvPr/>
        </p:nvSpPr>
        <p:spPr>
          <a:xfrm>
            <a:off x="2599130" y="2070100"/>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5" name="TextBox 4">
            <a:extLst>
              <a:ext uri="{FF2B5EF4-FFF2-40B4-BE49-F238E27FC236}">
                <a16:creationId xmlns:a16="http://schemas.microsoft.com/office/drawing/2014/main" id="{187ABEBA-B679-02A3-8B64-CD023E721EFB}"/>
              </a:ext>
            </a:extLst>
          </p:cNvPr>
          <p:cNvSpPr txBox="1"/>
          <p:nvPr/>
        </p:nvSpPr>
        <p:spPr>
          <a:xfrm>
            <a:off x="2921000" y="2024211"/>
            <a:ext cx="2178802" cy="338554"/>
          </a:xfrm>
          <a:prstGeom prst="rect">
            <a:avLst/>
          </a:prstGeom>
          <a:noFill/>
        </p:spPr>
        <p:txBody>
          <a:bodyPr wrap="none" rtlCol="0">
            <a:spAutoFit/>
          </a:bodyPr>
          <a:lstStyle/>
          <a:p>
            <a:r>
              <a:rPr lang="en-GB" sz="1600" dirty="0">
                <a:latin typeface="Avenir Book" panose="02000503020000020003" pitchFamily="2" charset="0"/>
              </a:rPr>
              <a:t>Promoter is necessary</a:t>
            </a:r>
          </a:p>
        </p:txBody>
      </p:sp>
      <p:sp>
        <p:nvSpPr>
          <p:cNvPr id="6" name="Oval 5">
            <a:extLst>
              <a:ext uri="{FF2B5EF4-FFF2-40B4-BE49-F238E27FC236}">
                <a16:creationId xmlns:a16="http://schemas.microsoft.com/office/drawing/2014/main" id="{720EB360-C9BC-52F6-64DE-7C608FB2A4ED}"/>
              </a:ext>
            </a:extLst>
          </p:cNvPr>
          <p:cNvSpPr>
            <a:spLocks noChangeAspect="1"/>
          </p:cNvSpPr>
          <p:nvPr/>
        </p:nvSpPr>
        <p:spPr>
          <a:xfrm>
            <a:off x="2599130" y="2590800"/>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7" name="TextBox 6">
            <a:extLst>
              <a:ext uri="{FF2B5EF4-FFF2-40B4-BE49-F238E27FC236}">
                <a16:creationId xmlns:a16="http://schemas.microsoft.com/office/drawing/2014/main" id="{8A475468-FBA9-F77D-89DF-4CB5B2109F8D}"/>
              </a:ext>
            </a:extLst>
          </p:cNvPr>
          <p:cNvSpPr txBox="1"/>
          <p:nvPr/>
        </p:nvSpPr>
        <p:spPr>
          <a:xfrm>
            <a:off x="2921000" y="2544911"/>
            <a:ext cx="6202339" cy="338554"/>
          </a:xfrm>
          <a:prstGeom prst="rect">
            <a:avLst/>
          </a:prstGeom>
          <a:noFill/>
        </p:spPr>
        <p:txBody>
          <a:bodyPr wrap="none" rtlCol="0">
            <a:spAutoFit/>
          </a:bodyPr>
          <a:lstStyle/>
          <a:p>
            <a:r>
              <a:rPr lang="en-GB" sz="1600" dirty="0">
                <a:latin typeface="Avenir Book" panose="02000503020000020003" pitchFamily="2" charset="0"/>
              </a:rPr>
              <a:t>Encode proteins and recognition motifs for their own mobilization</a:t>
            </a:r>
          </a:p>
        </p:txBody>
      </p:sp>
      <p:sp>
        <p:nvSpPr>
          <p:cNvPr id="8" name="Oval 7">
            <a:extLst>
              <a:ext uri="{FF2B5EF4-FFF2-40B4-BE49-F238E27FC236}">
                <a16:creationId xmlns:a16="http://schemas.microsoft.com/office/drawing/2014/main" id="{779F318E-6A2B-47B4-FE5B-5E4056A8F885}"/>
              </a:ext>
            </a:extLst>
          </p:cNvPr>
          <p:cNvSpPr>
            <a:spLocks noChangeAspect="1"/>
          </p:cNvSpPr>
          <p:nvPr/>
        </p:nvSpPr>
        <p:spPr>
          <a:xfrm>
            <a:off x="2599130" y="3142357"/>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9" name="TextBox 8">
            <a:extLst>
              <a:ext uri="{FF2B5EF4-FFF2-40B4-BE49-F238E27FC236}">
                <a16:creationId xmlns:a16="http://schemas.microsoft.com/office/drawing/2014/main" id="{804E3797-12F0-5F0E-03F4-D85D2B787230}"/>
              </a:ext>
            </a:extLst>
          </p:cNvPr>
          <p:cNvSpPr txBox="1"/>
          <p:nvPr/>
        </p:nvSpPr>
        <p:spPr>
          <a:xfrm>
            <a:off x="2921000" y="3096468"/>
            <a:ext cx="6633547" cy="338554"/>
          </a:xfrm>
          <a:prstGeom prst="rect">
            <a:avLst/>
          </a:prstGeom>
          <a:noFill/>
        </p:spPr>
        <p:txBody>
          <a:bodyPr wrap="none" rtlCol="0">
            <a:spAutoFit/>
          </a:bodyPr>
          <a:lstStyle/>
          <a:p>
            <a:r>
              <a:rPr lang="en-GB" sz="1600" dirty="0">
                <a:latin typeface="Avenir Book" panose="02000503020000020003" pitchFamily="2" charset="0"/>
              </a:rPr>
              <a:t>Transpositions leave signatures in the genome: target site duplications</a:t>
            </a:r>
          </a:p>
        </p:txBody>
      </p:sp>
      <p:sp>
        <p:nvSpPr>
          <p:cNvPr id="10" name="Oval 9">
            <a:extLst>
              <a:ext uri="{FF2B5EF4-FFF2-40B4-BE49-F238E27FC236}">
                <a16:creationId xmlns:a16="http://schemas.microsoft.com/office/drawing/2014/main" id="{9FA6D499-7A46-6E20-8474-1E4B9532003E}"/>
              </a:ext>
            </a:extLst>
          </p:cNvPr>
          <p:cNvSpPr>
            <a:spLocks noChangeAspect="1"/>
          </p:cNvSpPr>
          <p:nvPr/>
        </p:nvSpPr>
        <p:spPr>
          <a:xfrm>
            <a:off x="2599130" y="3645806"/>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11" name="TextBox 10">
            <a:extLst>
              <a:ext uri="{FF2B5EF4-FFF2-40B4-BE49-F238E27FC236}">
                <a16:creationId xmlns:a16="http://schemas.microsoft.com/office/drawing/2014/main" id="{F7284D22-8DA6-41B3-A772-F4D0AC6957FA}"/>
              </a:ext>
            </a:extLst>
          </p:cNvPr>
          <p:cNvSpPr txBox="1"/>
          <p:nvPr/>
        </p:nvSpPr>
        <p:spPr>
          <a:xfrm>
            <a:off x="2921000" y="3599917"/>
            <a:ext cx="7170553" cy="338554"/>
          </a:xfrm>
          <a:prstGeom prst="rect">
            <a:avLst/>
          </a:prstGeom>
          <a:noFill/>
        </p:spPr>
        <p:txBody>
          <a:bodyPr wrap="none" rtlCol="0">
            <a:spAutoFit/>
          </a:bodyPr>
          <a:lstStyle/>
          <a:p>
            <a:r>
              <a:rPr lang="en-GB" sz="1600" dirty="0">
                <a:latin typeface="Avenir Book" panose="02000503020000020003" pitchFamily="2" charset="0"/>
              </a:rPr>
              <a:t>Their particular mobilization can have different effects on genome evolution:</a:t>
            </a:r>
          </a:p>
        </p:txBody>
      </p:sp>
      <p:sp>
        <p:nvSpPr>
          <p:cNvPr id="12" name="Oval 11">
            <a:extLst>
              <a:ext uri="{FF2B5EF4-FFF2-40B4-BE49-F238E27FC236}">
                <a16:creationId xmlns:a16="http://schemas.microsoft.com/office/drawing/2014/main" id="{0EA15748-D28C-F81A-5E43-BB4B67B2E40E}"/>
              </a:ext>
            </a:extLst>
          </p:cNvPr>
          <p:cNvSpPr>
            <a:spLocks noChangeAspect="1"/>
          </p:cNvSpPr>
          <p:nvPr/>
        </p:nvSpPr>
        <p:spPr>
          <a:xfrm>
            <a:off x="3452201" y="4106098"/>
            <a:ext cx="144000" cy="144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15" name="Google Shape;319;p15">
            <a:extLst>
              <a:ext uri="{FF2B5EF4-FFF2-40B4-BE49-F238E27FC236}">
                <a16:creationId xmlns:a16="http://schemas.microsoft.com/office/drawing/2014/main" id="{94925943-A87D-8810-DF21-D52015DEAC41}"/>
              </a:ext>
            </a:extLst>
          </p:cNvPr>
          <p:cNvSpPr/>
          <p:nvPr/>
        </p:nvSpPr>
        <p:spPr>
          <a:xfrm>
            <a:off x="5099802" y="1990913"/>
            <a:ext cx="759592" cy="436809"/>
          </a:xfrm>
          <a:prstGeom prst="rightArrow">
            <a:avLst>
              <a:gd name="adj1" fmla="val 50000"/>
              <a:gd name="adj2" fmla="val 50000"/>
            </a:avLst>
          </a:prstGeom>
          <a:solidFill>
            <a:srgbClr val="0075A2"/>
          </a:solidFill>
          <a:ln w="12700" cap="flat" cmpd="sng">
            <a:solidFill>
              <a:srgbClr val="0075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9AA32D8-F0A5-ED50-799E-1F84149BCDBD}"/>
              </a:ext>
            </a:extLst>
          </p:cNvPr>
          <p:cNvSpPr txBox="1"/>
          <p:nvPr/>
        </p:nvSpPr>
        <p:spPr>
          <a:xfrm>
            <a:off x="5960775" y="2004614"/>
            <a:ext cx="2307042" cy="338554"/>
          </a:xfrm>
          <a:prstGeom prst="rect">
            <a:avLst/>
          </a:prstGeom>
          <a:noFill/>
        </p:spPr>
        <p:txBody>
          <a:bodyPr wrap="none" rtlCol="0">
            <a:spAutoFit/>
          </a:bodyPr>
          <a:lstStyle/>
          <a:p>
            <a:r>
              <a:rPr lang="en-GB" sz="1600" dirty="0">
                <a:latin typeface="Avenir Book" panose="02000503020000020003" pitchFamily="2" charset="0"/>
              </a:rPr>
              <a:t>Its integrity is essential!</a:t>
            </a:r>
          </a:p>
        </p:txBody>
      </p:sp>
      <p:sp>
        <p:nvSpPr>
          <p:cNvPr id="17" name="Oval 16">
            <a:extLst>
              <a:ext uri="{FF2B5EF4-FFF2-40B4-BE49-F238E27FC236}">
                <a16:creationId xmlns:a16="http://schemas.microsoft.com/office/drawing/2014/main" id="{AD135F2B-1A2B-DBF6-DEDD-5FBDB0872363}"/>
              </a:ext>
            </a:extLst>
          </p:cNvPr>
          <p:cNvSpPr>
            <a:spLocks noChangeAspect="1"/>
          </p:cNvSpPr>
          <p:nvPr/>
        </p:nvSpPr>
        <p:spPr>
          <a:xfrm>
            <a:off x="3446042" y="4505733"/>
            <a:ext cx="144000" cy="144000"/>
          </a:xfrm>
          <a:prstGeom prst="ellipse">
            <a:avLst/>
          </a:prstGeom>
          <a:solidFill>
            <a:srgbClr val="02709C"/>
          </a:solidFill>
          <a:ln>
            <a:solidFill>
              <a:srgbClr val="0270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13" name="Oval 12">
            <a:extLst>
              <a:ext uri="{FF2B5EF4-FFF2-40B4-BE49-F238E27FC236}">
                <a16:creationId xmlns:a16="http://schemas.microsoft.com/office/drawing/2014/main" id="{2CB9EC3C-7A68-D447-2854-4E9983711B2D}"/>
              </a:ext>
            </a:extLst>
          </p:cNvPr>
          <p:cNvSpPr>
            <a:spLocks noChangeAspect="1"/>
          </p:cNvSpPr>
          <p:nvPr/>
        </p:nvSpPr>
        <p:spPr>
          <a:xfrm>
            <a:off x="2599130" y="4870938"/>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14" name="TextBox 13">
            <a:extLst>
              <a:ext uri="{FF2B5EF4-FFF2-40B4-BE49-F238E27FC236}">
                <a16:creationId xmlns:a16="http://schemas.microsoft.com/office/drawing/2014/main" id="{75F60BBA-C2EB-832D-1919-A08800DFDB95}"/>
              </a:ext>
            </a:extLst>
          </p:cNvPr>
          <p:cNvSpPr txBox="1"/>
          <p:nvPr/>
        </p:nvSpPr>
        <p:spPr>
          <a:xfrm>
            <a:off x="2921000" y="4825049"/>
            <a:ext cx="6495689" cy="338554"/>
          </a:xfrm>
          <a:prstGeom prst="rect">
            <a:avLst/>
          </a:prstGeom>
          <a:noFill/>
        </p:spPr>
        <p:txBody>
          <a:bodyPr wrap="none" rtlCol="0">
            <a:spAutoFit/>
          </a:bodyPr>
          <a:lstStyle/>
          <a:p>
            <a:r>
              <a:rPr lang="en-GB" sz="1600" dirty="0">
                <a:latin typeface="Avenir Book" panose="02000503020000020003" pitchFamily="2" charset="0"/>
              </a:rPr>
              <a:t>Excision-based transposition can also lead to increased copy number</a:t>
            </a:r>
          </a:p>
        </p:txBody>
      </p:sp>
    </p:spTree>
    <p:extLst>
      <p:ext uri="{BB962C8B-B14F-4D97-AF65-F5344CB8AC3E}">
        <p14:creationId xmlns:p14="http://schemas.microsoft.com/office/powerpoint/2010/main" val="1811903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1" name="Google Shape;461;p21" descr="Figure 1"/>
          <p:cNvPicPr preferRelativeResize="0"/>
          <p:nvPr/>
        </p:nvPicPr>
        <p:blipFill rotWithShape="1">
          <a:blip r:embed="rId3">
            <a:alphaModFix/>
          </a:blip>
          <a:srcRect t="66841" b="26123"/>
          <a:stretch/>
        </p:blipFill>
        <p:spPr>
          <a:xfrm>
            <a:off x="844547" y="1265505"/>
            <a:ext cx="10502905" cy="906195"/>
          </a:xfrm>
          <a:prstGeom prst="rect">
            <a:avLst/>
          </a:prstGeom>
          <a:noFill/>
          <a:ln>
            <a:noFill/>
          </a:ln>
        </p:spPr>
      </p:pic>
      <p:pic>
        <p:nvPicPr>
          <p:cNvPr id="462" name="Google Shape;462;p21"/>
          <p:cNvPicPr preferRelativeResize="0"/>
          <p:nvPr/>
        </p:nvPicPr>
        <p:blipFill rotWithShape="1">
          <a:blip r:embed="rId4">
            <a:alphaModFix/>
          </a:blip>
          <a:srcRect l="10975" t="11497" r="69545" b="60382"/>
          <a:stretch/>
        </p:blipFill>
        <p:spPr>
          <a:xfrm>
            <a:off x="3729862" y="3791926"/>
            <a:ext cx="1508636" cy="1306633"/>
          </a:xfrm>
          <a:prstGeom prst="rect">
            <a:avLst/>
          </a:prstGeom>
          <a:noFill/>
          <a:ln>
            <a:noFill/>
          </a:ln>
        </p:spPr>
      </p:pic>
      <p:sp>
        <p:nvSpPr>
          <p:cNvPr id="463" name="Google Shape;463;p21"/>
          <p:cNvSpPr txBox="1"/>
          <p:nvPr/>
        </p:nvSpPr>
        <p:spPr>
          <a:xfrm>
            <a:off x="5624198" y="3911228"/>
            <a:ext cx="72648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6000">
                <a:solidFill>
                  <a:srgbClr val="000000"/>
                </a:solidFill>
                <a:latin typeface="Avenir"/>
                <a:ea typeface="Avenir"/>
                <a:cs typeface="Avenir"/>
                <a:sym typeface="Avenir"/>
              </a:rPr>
              <a:t>&amp;</a:t>
            </a:r>
            <a:endParaRPr/>
          </a:p>
        </p:txBody>
      </p:sp>
      <p:pic>
        <p:nvPicPr>
          <p:cNvPr id="464" name="Google Shape;464;p21"/>
          <p:cNvPicPr preferRelativeResize="0"/>
          <p:nvPr/>
        </p:nvPicPr>
        <p:blipFill rotWithShape="1">
          <a:blip r:embed="rId4">
            <a:alphaModFix/>
          </a:blip>
          <a:srcRect l="72126" t="9910" r="10024" b="57443"/>
          <a:stretch/>
        </p:blipFill>
        <p:spPr>
          <a:xfrm>
            <a:off x="6612252" y="3609975"/>
            <a:ext cx="1474473" cy="1618168"/>
          </a:xfrm>
          <a:prstGeom prst="rect">
            <a:avLst/>
          </a:prstGeom>
          <a:noFill/>
          <a:ln>
            <a:noFill/>
          </a:ln>
        </p:spPr>
      </p:pic>
      <p:sp>
        <p:nvSpPr>
          <p:cNvPr id="465" name="Google Shape;465;p21"/>
          <p:cNvSpPr/>
          <p:nvPr/>
        </p:nvSpPr>
        <p:spPr>
          <a:xfrm>
            <a:off x="2390775" y="2416417"/>
            <a:ext cx="7040024" cy="4119072"/>
          </a:xfrm>
          <a:prstGeom prst="mathMultiply">
            <a:avLst>
              <a:gd name="adj1" fmla="val 14380"/>
            </a:avLst>
          </a:prstGeom>
          <a:solidFill>
            <a:srgbClr val="FF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6" name="Google Shape;466;p21"/>
          <p:cNvSpPr txBox="1"/>
          <p:nvPr/>
        </p:nvSpPr>
        <p:spPr>
          <a:xfrm>
            <a:off x="9853924" y="6581001"/>
            <a:ext cx="2338076"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a:solidFill>
                  <a:schemeClr val="dk1"/>
                </a:solidFill>
                <a:latin typeface="Avenir"/>
                <a:ea typeface="Avenir"/>
                <a:cs typeface="Avenir"/>
                <a:sym typeface="Avenir"/>
              </a:rPr>
              <a:t>Wicker et al 2007, </a:t>
            </a:r>
            <a:r>
              <a:rPr lang="de-CH" sz="1200" i="1">
                <a:solidFill>
                  <a:schemeClr val="dk1"/>
                </a:solidFill>
                <a:latin typeface="Avenir"/>
                <a:ea typeface="Avenir"/>
                <a:cs typeface="Avenir"/>
                <a:sym typeface="Avenir"/>
              </a:rPr>
              <a:t>Nat Rev Gen</a:t>
            </a:r>
            <a:endParaRPr sz="1200" i="1">
              <a:solidFill>
                <a:schemeClr val="dk1"/>
              </a:solidFill>
              <a:latin typeface="Avenir"/>
              <a:ea typeface="Avenir"/>
              <a:cs typeface="Avenir"/>
              <a:sym typeface="Avenir"/>
            </a:endParaRPr>
          </a:p>
        </p:txBody>
      </p:sp>
      <p:sp>
        <p:nvSpPr>
          <p:cNvPr id="4" name="Google Shape;174;p8">
            <a:extLst>
              <a:ext uri="{FF2B5EF4-FFF2-40B4-BE49-F238E27FC236}">
                <a16:creationId xmlns:a16="http://schemas.microsoft.com/office/drawing/2014/main" id="{D0D7F2E4-3210-EC06-64A4-6547CD5440B2}"/>
              </a:ext>
            </a:extLst>
          </p:cNvPr>
          <p:cNvSpPr txBox="1"/>
          <p:nvPr/>
        </p:nvSpPr>
        <p:spPr>
          <a:xfrm>
            <a:off x="1983230" y="131702"/>
            <a:ext cx="8225541" cy="646941"/>
          </a:xfrm>
          <a:prstGeom prst="roundRect">
            <a:avLst/>
          </a:prstGeom>
          <a:solidFill>
            <a:srgbClr val="F7F2FE"/>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Class II: DNA </a:t>
            </a:r>
            <a:r>
              <a:rPr lang="de-CH" sz="3200" b="1" i="0" u="none" strike="noStrike" cap="none" dirty="0" err="1">
                <a:solidFill>
                  <a:schemeClr val="dk1"/>
                </a:solidFill>
                <a:latin typeface="Avenir"/>
                <a:ea typeface="Avenir"/>
                <a:cs typeface="Avenir"/>
                <a:sym typeface="Avenir"/>
              </a:rPr>
              <a:t>transposons</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subclass</a:t>
            </a:r>
            <a:r>
              <a:rPr lang="de-CH" sz="3200" b="1" i="0" u="none" strike="noStrike" cap="none" dirty="0">
                <a:solidFill>
                  <a:schemeClr val="dk1"/>
                </a:solidFill>
                <a:latin typeface="Avenir"/>
                <a:ea typeface="Avenir"/>
                <a:cs typeface="Avenir"/>
                <a:sym typeface="Avenir"/>
              </a:rPr>
              <a:t> 2)</a:t>
            </a:r>
            <a:endParaRPr sz="3200" b="1" i="0" u="none" strike="noStrike" cap="none" dirty="0">
              <a:solidFill>
                <a:schemeClr val="dk1"/>
              </a:solidFill>
              <a:latin typeface="Avenir"/>
              <a:ea typeface="Avenir"/>
              <a:cs typeface="Avenir"/>
              <a:sym typeface="Aveni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grpSp>
        <p:nvGrpSpPr>
          <p:cNvPr id="472" name="Google Shape;472;p22"/>
          <p:cNvGrpSpPr/>
          <p:nvPr/>
        </p:nvGrpSpPr>
        <p:grpSpPr>
          <a:xfrm>
            <a:off x="2300287" y="2094448"/>
            <a:ext cx="7591425" cy="3437990"/>
            <a:chOff x="785813" y="2958048"/>
            <a:chExt cx="7591425" cy="3437990"/>
          </a:xfrm>
        </p:grpSpPr>
        <p:pic>
          <p:nvPicPr>
            <p:cNvPr id="473" name="Google Shape;473;p22"/>
            <p:cNvPicPr preferRelativeResize="0"/>
            <p:nvPr/>
          </p:nvPicPr>
          <p:blipFill rotWithShape="1">
            <a:blip r:embed="rId3">
              <a:alphaModFix/>
            </a:blip>
            <a:srcRect t="34715"/>
            <a:stretch/>
          </p:blipFill>
          <p:spPr>
            <a:xfrm>
              <a:off x="785813" y="3019425"/>
              <a:ext cx="7591425" cy="3376613"/>
            </a:xfrm>
            <a:prstGeom prst="rect">
              <a:avLst/>
            </a:prstGeom>
            <a:noFill/>
            <a:ln>
              <a:noFill/>
            </a:ln>
          </p:spPr>
        </p:pic>
        <p:sp>
          <p:nvSpPr>
            <p:cNvPr id="474" name="Google Shape;474;p22"/>
            <p:cNvSpPr/>
            <p:nvPr/>
          </p:nvSpPr>
          <p:spPr>
            <a:xfrm rot="-520770">
              <a:off x="1752600" y="3054350"/>
              <a:ext cx="850900" cy="45719"/>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p22"/>
            <p:cNvSpPr/>
            <p:nvPr/>
          </p:nvSpPr>
          <p:spPr>
            <a:xfrm rot="-3463018">
              <a:off x="1404690" y="3011803"/>
              <a:ext cx="205047" cy="141321"/>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76" name="Google Shape;476;p22"/>
          <p:cNvSpPr txBox="1"/>
          <p:nvPr/>
        </p:nvSpPr>
        <p:spPr>
          <a:xfrm>
            <a:off x="9169248" y="6581001"/>
            <a:ext cx="3022752"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dirty="0" err="1">
                <a:solidFill>
                  <a:schemeClr val="dk1"/>
                </a:solidFill>
                <a:latin typeface="Avenir"/>
                <a:ea typeface="Avenir"/>
                <a:cs typeface="Avenir"/>
                <a:sym typeface="Avenir"/>
              </a:rPr>
              <a:t>Kapitonov</a:t>
            </a:r>
            <a:r>
              <a:rPr lang="de-CH" sz="1200" dirty="0">
                <a:solidFill>
                  <a:schemeClr val="dk1"/>
                </a:solidFill>
                <a:latin typeface="Avenir"/>
                <a:ea typeface="Avenir"/>
                <a:cs typeface="Avenir"/>
                <a:sym typeface="Avenir"/>
              </a:rPr>
              <a:t> and </a:t>
            </a:r>
            <a:r>
              <a:rPr lang="de-CH" sz="1200" dirty="0" err="1">
                <a:solidFill>
                  <a:schemeClr val="dk1"/>
                </a:solidFill>
                <a:latin typeface="Avenir"/>
                <a:ea typeface="Avenir"/>
                <a:cs typeface="Avenir"/>
                <a:sym typeface="Avenir"/>
              </a:rPr>
              <a:t>Jurka</a:t>
            </a:r>
            <a:r>
              <a:rPr lang="de-CH" sz="1200" dirty="0">
                <a:solidFill>
                  <a:schemeClr val="dk1"/>
                </a:solidFill>
                <a:latin typeface="Avenir"/>
                <a:ea typeface="Avenir"/>
                <a:cs typeface="Avenir"/>
                <a:sym typeface="Avenir"/>
              </a:rPr>
              <a:t> 2007, </a:t>
            </a:r>
            <a:r>
              <a:rPr lang="de-CH" sz="1200" i="1" dirty="0">
                <a:solidFill>
                  <a:schemeClr val="dk1"/>
                </a:solidFill>
                <a:latin typeface="Avenir"/>
                <a:ea typeface="Avenir"/>
                <a:cs typeface="Avenir"/>
                <a:sym typeface="Avenir"/>
              </a:rPr>
              <a:t>Trends Genet</a:t>
            </a:r>
            <a:endParaRPr sz="1200" i="1" dirty="0">
              <a:solidFill>
                <a:schemeClr val="dk1"/>
              </a:solidFill>
              <a:latin typeface="Avenir"/>
              <a:ea typeface="Avenir"/>
              <a:cs typeface="Avenir"/>
              <a:sym typeface="Avenir"/>
            </a:endParaRPr>
          </a:p>
        </p:txBody>
      </p:sp>
      <p:sp>
        <p:nvSpPr>
          <p:cNvPr id="477" name="Google Shape;477;p22"/>
          <p:cNvSpPr txBox="1"/>
          <p:nvPr/>
        </p:nvSpPr>
        <p:spPr>
          <a:xfrm>
            <a:off x="2635250" y="1797050"/>
            <a:ext cx="11853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Avenir"/>
                <a:ea typeface="Avenir"/>
                <a:cs typeface="Avenir"/>
                <a:sym typeface="Avenir"/>
              </a:rPr>
              <a:t>Replicase</a:t>
            </a:r>
            <a:endParaRPr sz="1800">
              <a:solidFill>
                <a:schemeClr val="dk1"/>
              </a:solidFill>
              <a:latin typeface="Avenir"/>
              <a:ea typeface="Avenir"/>
              <a:cs typeface="Avenir"/>
              <a:sym typeface="Avenir"/>
            </a:endParaRPr>
          </a:p>
        </p:txBody>
      </p:sp>
      <p:sp>
        <p:nvSpPr>
          <p:cNvPr id="478" name="Google Shape;478;p22"/>
          <p:cNvSpPr txBox="1"/>
          <p:nvPr/>
        </p:nvSpPr>
        <p:spPr>
          <a:xfrm>
            <a:off x="6616700" y="1797050"/>
            <a:ext cx="10695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Avenir"/>
                <a:ea typeface="Avenir"/>
                <a:cs typeface="Avenir"/>
                <a:sym typeface="Avenir"/>
              </a:rPr>
              <a:t>Helicase</a:t>
            </a:r>
            <a:endParaRPr sz="1800">
              <a:solidFill>
                <a:schemeClr val="dk1"/>
              </a:solidFill>
              <a:latin typeface="Avenir"/>
              <a:ea typeface="Avenir"/>
              <a:cs typeface="Avenir"/>
              <a:sym typeface="Avenir"/>
            </a:endParaRPr>
          </a:p>
        </p:txBody>
      </p:sp>
      <p:sp>
        <p:nvSpPr>
          <p:cNvPr id="479" name="Google Shape;479;p22"/>
          <p:cNvSpPr txBox="1"/>
          <p:nvPr/>
        </p:nvSpPr>
        <p:spPr>
          <a:xfrm>
            <a:off x="2201154" y="5347772"/>
            <a:ext cx="29827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Avenir"/>
                <a:ea typeface="Avenir"/>
                <a:cs typeface="Avenir"/>
                <a:sym typeface="Avenir"/>
              </a:rPr>
              <a:t>Replication Protein A (RPA)</a:t>
            </a:r>
            <a:endParaRPr sz="1800">
              <a:solidFill>
                <a:schemeClr val="dk1"/>
              </a:solidFill>
              <a:latin typeface="Avenir"/>
              <a:ea typeface="Avenir"/>
              <a:cs typeface="Avenir"/>
              <a:sym typeface="Avenir"/>
            </a:endParaRPr>
          </a:p>
        </p:txBody>
      </p:sp>
      <p:sp>
        <p:nvSpPr>
          <p:cNvPr id="2" name="Google Shape;174;p8">
            <a:extLst>
              <a:ext uri="{FF2B5EF4-FFF2-40B4-BE49-F238E27FC236}">
                <a16:creationId xmlns:a16="http://schemas.microsoft.com/office/drawing/2014/main" id="{A7BC6E0B-4BA2-9C52-5DD9-18069BF27A8D}"/>
              </a:ext>
            </a:extLst>
          </p:cNvPr>
          <p:cNvSpPr txBox="1"/>
          <p:nvPr/>
        </p:nvSpPr>
        <p:spPr>
          <a:xfrm>
            <a:off x="1983230" y="131702"/>
            <a:ext cx="8225541" cy="646941"/>
          </a:xfrm>
          <a:prstGeom prst="roundRect">
            <a:avLst/>
          </a:prstGeom>
          <a:solidFill>
            <a:srgbClr val="F7F2FE"/>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Rolling </a:t>
            </a:r>
            <a:r>
              <a:rPr lang="de-CH" sz="3200" b="1" i="0" u="none" strike="noStrike" cap="none" dirty="0" err="1">
                <a:solidFill>
                  <a:schemeClr val="dk1"/>
                </a:solidFill>
                <a:latin typeface="Avenir"/>
                <a:ea typeface="Avenir"/>
                <a:cs typeface="Avenir"/>
                <a:sym typeface="Avenir"/>
              </a:rPr>
              <a:t>circle</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transposition</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Helitrons</a:t>
            </a:r>
            <a:endParaRPr sz="3200" b="1" i="0" u="none" strike="noStrike" cap="none" dirty="0">
              <a:solidFill>
                <a:schemeClr val="dk1"/>
              </a:solidFill>
              <a:latin typeface="Avenir"/>
              <a:ea typeface="Avenir"/>
              <a:cs typeface="Avenir"/>
              <a:sym typeface="Aveni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6" name="Google Shape;486;p23"/>
          <p:cNvPicPr preferRelativeResize="0"/>
          <p:nvPr/>
        </p:nvPicPr>
        <p:blipFill rotWithShape="1">
          <a:blip r:embed="rId3">
            <a:alphaModFix/>
          </a:blip>
          <a:srcRect l="5582"/>
          <a:stretch/>
        </p:blipFill>
        <p:spPr>
          <a:xfrm>
            <a:off x="2532856" y="902008"/>
            <a:ext cx="7126288" cy="5619750"/>
          </a:xfrm>
          <a:prstGeom prst="rect">
            <a:avLst/>
          </a:prstGeom>
          <a:noFill/>
          <a:ln>
            <a:noFill/>
          </a:ln>
        </p:spPr>
      </p:pic>
      <p:sp>
        <p:nvSpPr>
          <p:cNvPr id="487" name="Google Shape;487;p23"/>
          <p:cNvSpPr txBox="1"/>
          <p:nvPr/>
        </p:nvSpPr>
        <p:spPr>
          <a:xfrm>
            <a:off x="9611998" y="6581001"/>
            <a:ext cx="2580002"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dirty="0" err="1">
                <a:solidFill>
                  <a:schemeClr val="dk1"/>
                </a:solidFill>
                <a:latin typeface="Avenir"/>
                <a:ea typeface="Avenir"/>
                <a:cs typeface="Avenir"/>
                <a:sym typeface="Avenir"/>
              </a:rPr>
              <a:t>Kapitonov</a:t>
            </a:r>
            <a:r>
              <a:rPr lang="de-CH" sz="1200" dirty="0">
                <a:solidFill>
                  <a:schemeClr val="dk1"/>
                </a:solidFill>
                <a:latin typeface="Avenir"/>
                <a:ea typeface="Avenir"/>
                <a:cs typeface="Avenir"/>
                <a:sym typeface="Avenir"/>
              </a:rPr>
              <a:t> and </a:t>
            </a:r>
            <a:r>
              <a:rPr lang="de-CH" sz="1200" dirty="0" err="1">
                <a:solidFill>
                  <a:schemeClr val="dk1"/>
                </a:solidFill>
                <a:latin typeface="Avenir"/>
                <a:ea typeface="Avenir"/>
                <a:cs typeface="Avenir"/>
                <a:sym typeface="Avenir"/>
              </a:rPr>
              <a:t>Jurka</a:t>
            </a:r>
            <a:r>
              <a:rPr lang="de-CH" sz="1200" dirty="0">
                <a:solidFill>
                  <a:schemeClr val="dk1"/>
                </a:solidFill>
                <a:latin typeface="Avenir"/>
                <a:ea typeface="Avenir"/>
                <a:cs typeface="Avenir"/>
                <a:sym typeface="Avenir"/>
              </a:rPr>
              <a:t> 2006, </a:t>
            </a:r>
            <a:r>
              <a:rPr lang="de-CH" sz="1200" i="1" dirty="0">
                <a:solidFill>
                  <a:schemeClr val="dk1"/>
                </a:solidFill>
                <a:latin typeface="Avenir"/>
                <a:ea typeface="Avenir"/>
                <a:cs typeface="Avenir"/>
                <a:sym typeface="Avenir"/>
              </a:rPr>
              <a:t>PNAS</a:t>
            </a:r>
            <a:endParaRPr sz="1200" i="1" dirty="0">
              <a:solidFill>
                <a:schemeClr val="dk1"/>
              </a:solidFill>
              <a:latin typeface="Avenir"/>
              <a:ea typeface="Avenir"/>
              <a:cs typeface="Avenir"/>
              <a:sym typeface="Avenir"/>
            </a:endParaRPr>
          </a:p>
        </p:txBody>
      </p:sp>
      <p:sp>
        <p:nvSpPr>
          <p:cNvPr id="2" name="Google Shape;174;p8">
            <a:extLst>
              <a:ext uri="{FF2B5EF4-FFF2-40B4-BE49-F238E27FC236}">
                <a16:creationId xmlns:a16="http://schemas.microsoft.com/office/drawing/2014/main" id="{9001A7C2-A5DE-6EBC-A521-C81A94379431}"/>
              </a:ext>
            </a:extLst>
          </p:cNvPr>
          <p:cNvSpPr txBox="1"/>
          <p:nvPr/>
        </p:nvSpPr>
        <p:spPr>
          <a:xfrm>
            <a:off x="1157267" y="131702"/>
            <a:ext cx="9877467" cy="646941"/>
          </a:xfrm>
          <a:prstGeom prst="roundRect">
            <a:avLst/>
          </a:prstGeom>
          <a:solidFill>
            <a:srgbClr val="F7F2FE"/>
          </a:solidFill>
          <a:ln>
            <a:noFill/>
          </a:ln>
        </p:spPr>
        <p:txBody>
          <a:bodyPr spcFirstLastPara="1" wrap="square" lIns="91425" tIns="45700" rIns="91425" bIns="45700" anchor="t" anchorCtr="0">
            <a:spAutoFit/>
          </a:bodyPr>
          <a:lstStyle/>
          <a:p>
            <a:pPr lvl="0" algn="ctr"/>
            <a:r>
              <a:rPr lang="de-CH" sz="3200" b="1" dirty="0">
                <a:solidFill>
                  <a:schemeClr val="dk1"/>
                </a:solidFill>
                <a:latin typeface="Avenir"/>
                <a:ea typeface="Avenir"/>
                <a:cs typeface="Avenir"/>
                <a:sym typeface="Avenir"/>
              </a:rPr>
              <a:t>Self-</a:t>
            </a:r>
            <a:r>
              <a:rPr lang="de-CH" sz="3200" b="1" dirty="0" err="1">
                <a:solidFill>
                  <a:schemeClr val="dk1"/>
                </a:solidFill>
                <a:latin typeface="Avenir"/>
                <a:ea typeface="Avenir"/>
                <a:cs typeface="Avenir"/>
                <a:sym typeface="Avenir"/>
              </a:rPr>
              <a:t>synthesizing</a:t>
            </a:r>
            <a:r>
              <a:rPr lang="de-CH" sz="3200" b="1" dirty="0">
                <a:solidFill>
                  <a:schemeClr val="dk1"/>
                </a:solidFill>
                <a:latin typeface="Avenir"/>
                <a:ea typeface="Avenir"/>
                <a:cs typeface="Avenir"/>
                <a:sym typeface="Avenir"/>
              </a:rPr>
              <a:t> </a:t>
            </a:r>
            <a:r>
              <a:rPr lang="de-CH" sz="3200" b="1" dirty="0" err="1">
                <a:solidFill>
                  <a:schemeClr val="dk1"/>
                </a:solidFill>
                <a:latin typeface="Avenir"/>
                <a:ea typeface="Avenir"/>
                <a:cs typeface="Avenir"/>
                <a:sym typeface="Avenir"/>
              </a:rPr>
              <a:t>transposition</a:t>
            </a:r>
            <a:r>
              <a:rPr lang="de-CH" sz="3200" b="1" dirty="0">
                <a:solidFill>
                  <a:schemeClr val="dk1"/>
                </a:solidFill>
                <a:latin typeface="Avenir"/>
                <a:ea typeface="Avenir"/>
                <a:cs typeface="Avenir"/>
                <a:sym typeface="Avenir"/>
              </a:rPr>
              <a:t>: Mavericks/</a:t>
            </a:r>
            <a:r>
              <a:rPr lang="de-CH" sz="3200" b="1" dirty="0" err="1">
                <a:solidFill>
                  <a:schemeClr val="dk1"/>
                </a:solidFill>
                <a:latin typeface="Avenir"/>
                <a:ea typeface="Avenir"/>
                <a:cs typeface="Avenir"/>
                <a:sym typeface="Avenir"/>
              </a:rPr>
              <a:t>Polintons</a:t>
            </a:r>
            <a:endParaRPr lang="de-CH" sz="3200" b="1" dirty="0">
              <a:solidFill>
                <a:schemeClr val="dk1"/>
              </a:solidFill>
              <a:latin typeface="Avenir"/>
              <a:ea typeface="Avenir"/>
              <a:cs typeface="Avenir"/>
              <a:sym typeface="Avenir"/>
            </a:endParaRPr>
          </a:p>
        </p:txBody>
      </p:sp>
      <p:sp>
        <p:nvSpPr>
          <p:cNvPr id="3" name="TextBox 2">
            <a:extLst>
              <a:ext uri="{FF2B5EF4-FFF2-40B4-BE49-F238E27FC236}">
                <a16:creationId xmlns:a16="http://schemas.microsoft.com/office/drawing/2014/main" id="{A724DE34-D348-6A32-8F34-651AED64A143}"/>
              </a:ext>
            </a:extLst>
          </p:cNvPr>
          <p:cNvSpPr txBox="1"/>
          <p:nvPr/>
        </p:nvSpPr>
        <p:spPr>
          <a:xfrm>
            <a:off x="8193790" y="1817078"/>
            <a:ext cx="4078361" cy="738664"/>
          </a:xfrm>
          <a:prstGeom prst="rect">
            <a:avLst/>
          </a:prstGeom>
          <a:noFill/>
        </p:spPr>
        <p:txBody>
          <a:bodyPr wrap="square" rtlCol="0">
            <a:spAutoFit/>
          </a:bodyPr>
          <a:lstStyle/>
          <a:p>
            <a:r>
              <a:rPr lang="en-GB" dirty="0">
                <a:latin typeface="Avenir Book" panose="02000503020000020003" pitchFamily="2" charset="0"/>
              </a:rPr>
              <a:t>DNAB – protein-primed type B DNA polymerase</a:t>
            </a:r>
          </a:p>
          <a:p>
            <a:r>
              <a:rPr lang="en-GB" dirty="0">
                <a:latin typeface="Avenir Book" panose="02000503020000020003" pitchFamily="2" charset="0"/>
              </a:rPr>
              <a:t>TP – terminal protein</a:t>
            </a:r>
          </a:p>
          <a:p>
            <a:r>
              <a:rPr lang="en-GB" dirty="0">
                <a:latin typeface="Avenir Book" panose="02000503020000020003" pitchFamily="2" charset="0"/>
              </a:rPr>
              <a:t>INT - integrase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6" name="Google Shape;496;p24"/>
          <p:cNvSpPr txBox="1"/>
          <p:nvPr/>
        </p:nvSpPr>
        <p:spPr>
          <a:xfrm>
            <a:off x="9100961" y="6581001"/>
            <a:ext cx="3091039"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dirty="0" err="1">
                <a:solidFill>
                  <a:schemeClr val="dk1"/>
                </a:solidFill>
                <a:latin typeface="Avenir"/>
                <a:ea typeface="Avenir"/>
                <a:cs typeface="Avenir"/>
                <a:sym typeface="Avenir"/>
              </a:rPr>
              <a:t>Krupovic</a:t>
            </a:r>
            <a:r>
              <a:rPr lang="de-CH" sz="1200" dirty="0">
                <a:solidFill>
                  <a:schemeClr val="dk1"/>
                </a:solidFill>
                <a:latin typeface="Avenir"/>
                <a:ea typeface="Avenir"/>
                <a:cs typeface="Avenir"/>
                <a:sym typeface="Avenir"/>
              </a:rPr>
              <a:t> and </a:t>
            </a:r>
            <a:r>
              <a:rPr lang="de-CH" sz="1200" dirty="0" err="1">
                <a:solidFill>
                  <a:schemeClr val="dk1"/>
                </a:solidFill>
                <a:latin typeface="Avenir"/>
                <a:ea typeface="Avenir"/>
                <a:cs typeface="Avenir"/>
                <a:sym typeface="Avenir"/>
              </a:rPr>
              <a:t>Koonin</a:t>
            </a:r>
            <a:r>
              <a:rPr lang="de-CH" sz="1200" dirty="0">
                <a:solidFill>
                  <a:schemeClr val="dk1"/>
                </a:solidFill>
                <a:latin typeface="Avenir"/>
                <a:ea typeface="Avenir"/>
                <a:cs typeface="Avenir"/>
                <a:sym typeface="Avenir"/>
              </a:rPr>
              <a:t> 2015, </a:t>
            </a:r>
            <a:r>
              <a:rPr lang="de-CH" sz="1200" i="1" dirty="0">
                <a:solidFill>
                  <a:schemeClr val="dk1"/>
                </a:solidFill>
                <a:latin typeface="Avenir"/>
                <a:ea typeface="Avenir"/>
                <a:cs typeface="Avenir"/>
                <a:sym typeface="Avenir"/>
              </a:rPr>
              <a:t>Nat Rev Micro</a:t>
            </a:r>
            <a:endParaRPr sz="1200" i="1" dirty="0">
              <a:solidFill>
                <a:schemeClr val="dk1"/>
              </a:solidFill>
              <a:latin typeface="Avenir"/>
              <a:ea typeface="Avenir"/>
              <a:cs typeface="Avenir"/>
              <a:sym typeface="Avenir"/>
            </a:endParaRPr>
          </a:p>
        </p:txBody>
      </p:sp>
      <p:sp>
        <p:nvSpPr>
          <p:cNvPr id="4" name="Google Shape;174;p8">
            <a:extLst>
              <a:ext uri="{FF2B5EF4-FFF2-40B4-BE49-F238E27FC236}">
                <a16:creationId xmlns:a16="http://schemas.microsoft.com/office/drawing/2014/main" id="{C10CA54A-67C4-D177-866E-B6A0CA8628AA}"/>
              </a:ext>
            </a:extLst>
          </p:cNvPr>
          <p:cNvSpPr txBox="1"/>
          <p:nvPr/>
        </p:nvSpPr>
        <p:spPr>
          <a:xfrm>
            <a:off x="1983230" y="131702"/>
            <a:ext cx="8225541" cy="646941"/>
          </a:xfrm>
          <a:prstGeom prst="roundRect">
            <a:avLst/>
          </a:prstGeom>
          <a:solidFill>
            <a:srgbClr val="F7F2FE"/>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Viral </a:t>
            </a:r>
            <a:r>
              <a:rPr lang="de-CH" sz="3200" b="1" i="0" u="none" strike="noStrike" cap="none" dirty="0" err="1">
                <a:solidFill>
                  <a:schemeClr val="dk1"/>
                </a:solidFill>
                <a:latin typeface="Avenir"/>
                <a:ea typeface="Avenir"/>
                <a:cs typeface="Avenir"/>
                <a:sym typeface="Avenir"/>
              </a:rPr>
              <a:t>origin</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of</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Polintons</a:t>
            </a:r>
            <a:r>
              <a:rPr lang="de-CH" sz="3200" b="1" i="0" u="none" strike="noStrike" cap="none" dirty="0">
                <a:solidFill>
                  <a:schemeClr val="dk1"/>
                </a:solidFill>
                <a:latin typeface="Avenir"/>
                <a:ea typeface="Avenir"/>
                <a:cs typeface="Avenir"/>
                <a:sym typeface="Avenir"/>
              </a:rPr>
              <a:t>?</a:t>
            </a:r>
            <a:endParaRPr sz="3200" b="1" i="0" u="none" strike="noStrike" cap="none" dirty="0">
              <a:solidFill>
                <a:schemeClr val="dk1"/>
              </a:solidFill>
              <a:latin typeface="Avenir"/>
              <a:ea typeface="Avenir"/>
              <a:cs typeface="Avenir"/>
              <a:sym typeface="Avenir"/>
            </a:endParaRPr>
          </a:p>
        </p:txBody>
      </p:sp>
      <p:sp>
        <p:nvSpPr>
          <p:cNvPr id="2" name="TextBox 1">
            <a:extLst>
              <a:ext uri="{FF2B5EF4-FFF2-40B4-BE49-F238E27FC236}">
                <a16:creationId xmlns:a16="http://schemas.microsoft.com/office/drawing/2014/main" id="{298E7683-DEDA-FCD8-C576-CCFF771A6AB9}"/>
              </a:ext>
            </a:extLst>
          </p:cNvPr>
          <p:cNvSpPr txBox="1"/>
          <p:nvPr/>
        </p:nvSpPr>
        <p:spPr>
          <a:xfrm>
            <a:off x="4470400" y="1184031"/>
            <a:ext cx="7721600" cy="1384995"/>
          </a:xfrm>
          <a:prstGeom prst="rect">
            <a:avLst/>
          </a:prstGeom>
          <a:noFill/>
        </p:spPr>
        <p:txBody>
          <a:bodyPr wrap="square" rtlCol="0">
            <a:spAutoFit/>
          </a:bodyPr>
          <a:lstStyle/>
          <a:p>
            <a:r>
              <a:rPr lang="en-GB" dirty="0">
                <a:latin typeface="Avenir Book" panose="02000503020000020003" pitchFamily="2" charset="0"/>
              </a:rPr>
              <a:t>The </a:t>
            </a:r>
            <a:r>
              <a:rPr lang="en-GB" dirty="0" err="1">
                <a:latin typeface="Avenir Book" panose="02000503020000020003" pitchFamily="2" charset="0"/>
              </a:rPr>
              <a:t>Polinton</a:t>
            </a:r>
            <a:r>
              <a:rPr lang="en-GB" dirty="0">
                <a:latin typeface="Avenir Book" panose="02000503020000020003" pitchFamily="2" charset="0"/>
              </a:rPr>
              <a:t> genomes are 15–20 kb in size and encode several conserved proteins, including:</a:t>
            </a:r>
          </a:p>
          <a:p>
            <a:pPr marL="285750" indent="-285750">
              <a:buFontTx/>
              <a:buChar char="-"/>
            </a:pPr>
            <a:r>
              <a:rPr lang="en-GB" dirty="0">
                <a:latin typeface="Avenir Book" panose="02000503020000020003" pitchFamily="2" charset="0"/>
              </a:rPr>
              <a:t>protein-primed type B DNA polymerase (</a:t>
            </a:r>
            <a:r>
              <a:rPr lang="en-GB" dirty="0" err="1">
                <a:latin typeface="Avenir Book" panose="02000503020000020003" pitchFamily="2" charset="0"/>
              </a:rPr>
              <a:t>pPolB</a:t>
            </a:r>
            <a:r>
              <a:rPr lang="en-GB" dirty="0">
                <a:latin typeface="Avenir Book" panose="02000503020000020003" pitchFamily="2" charset="0"/>
              </a:rPr>
              <a:t>)</a:t>
            </a:r>
          </a:p>
          <a:p>
            <a:pPr marL="285750" indent="-285750">
              <a:buFontTx/>
              <a:buChar char="-"/>
            </a:pPr>
            <a:r>
              <a:rPr lang="en-GB" dirty="0">
                <a:latin typeface="Avenir Book" panose="02000503020000020003" pitchFamily="2" charset="0"/>
              </a:rPr>
              <a:t>retroviral-like (RVE) family integrase</a:t>
            </a:r>
          </a:p>
          <a:p>
            <a:pPr marL="285750" indent="-285750">
              <a:buFontTx/>
              <a:buChar char="-"/>
            </a:pPr>
            <a:r>
              <a:rPr lang="en-GB" dirty="0" err="1">
                <a:latin typeface="Avenir Book" panose="02000503020000020003" pitchFamily="2" charset="0"/>
              </a:rPr>
              <a:t>FtsK</a:t>
            </a:r>
            <a:r>
              <a:rPr lang="en-GB" dirty="0">
                <a:latin typeface="Avenir Book" panose="02000503020000020003" pitchFamily="2" charset="0"/>
              </a:rPr>
              <a:t>-like ATPase</a:t>
            </a:r>
          </a:p>
          <a:p>
            <a:pPr marL="285750" indent="-285750">
              <a:buFontTx/>
              <a:buChar char="-"/>
            </a:pPr>
            <a:r>
              <a:rPr lang="en-GB" dirty="0">
                <a:latin typeface="Avenir Book" panose="02000503020000020003" pitchFamily="2" charset="0"/>
              </a:rPr>
              <a:t>adenovirus-type cysteine protease</a:t>
            </a:r>
          </a:p>
          <a:p>
            <a:pPr marL="285750" indent="-285750">
              <a:buFontTx/>
              <a:buChar char="-"/>
            </a:pPr>
            <a:r>
              <a:rPr lang="en-GB" dirty="0">
                <a:latin typeface="Avenir Book" panose="02000503020000020003" pitchFamily="2" charset="0"/>
              </a:rPr>
              <a:t>two putative capsid proteins</a:t>
            </a:r>
          </a:p>
        </p:txBody>
      </p:sp>
      <p:pic>
        <p:nvPicPr>
          <p:cNvPr id="7" name="Picture 6">
            <a:extLst>
              <a:ext uri="{FF2B5EF4-FFF2-40B4-BE49-F238E27FC236}">
                <a16:creationId xmlns:a16="http://schemas.microsoft.com/office/drawing/2014/main" id="{D1DD78A4-3F3F-BE7D-15CB-C0728AAE0017}"/>
              </a:ext>
            </a:extLst>
          </p:cNvPr>
          <p:cNvPicPr>
            <a:picLocks noChangeAspect="1"/>
          </p:cNvPicPr>
          <p:nvPr/>
        </p:nvPicPr>
        <p:blipFill>
          <a:blip r:embed="rId3"/>
          <a:srcRect r="68476" b="58666"/>
          <a:stretch>
            <a:fillRect/>
          </a:stretch>
        </p:blipFill>
        <p:spPr>
          <a:xfrm>
            <a:off x="668215" y="1656203"/>
            <a:ext cx="3580509" cy="3545594"/>
          </a:xfrm>
          <a:prstGeom prst="rect">
            <a:avLst/>
          </a:prstGeom>
        </p:spPr>
      </p:pic>
      <p:pic>
        <p:nvPicPr>
          <p:cNvPr id="495" name="Google Shape;495;p24"/>
          <p:cNvPicPr preferRelativeResize="0"/>
          <p:nvPr/>
        </p:nvPicPr>
        <p:blipFill rotWithShape="1">
          <a:blip r:embed="rId4">
            <a:alphaModFix/>
          </a:blip>
          <a:srcRect/>
          <a:stretch/>
        </p:blipFill>
        <p:spPr>
          <a:xfrm>
            <a:off x="7943277" y="1822273"/>
            <a:ext cx="3580508" cy="451144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5"/>
          <p:cNvSpPr txBox="1"/>
          <p:nvPr/>
        </p:nvSpPr>
        <p:spPr>
          <a:xfrm>
            <a:off x="3368615" y="221942"/>
            <a:ext cx="545482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a:solidFill>
                  <a:schemeClr val="dk1"/>
                </a:solidFill>
                <a:latin typeface="Avenir"/>
                <a:ea typeface="Avenir"/>
                <a:cs typeface="Avenir"/>
                <a:sym typeface="Avenir"/>
              </a:rPr>
              <a:t>Genomes: DNA on repeats</a:t>
            </a:r>
            <a:endParaRPr sz="3200" b="1" i="0" u="none" strike="noStrike" cap="none">
              <a:solidFill>
                <a:schemeClr val="dk1"/>
              </a:solidFill>
              <a:latin typeface="Avenir"/>
              <a:ea typeface="Avenir"/>
              <a:cs typeface="Avenir"/>
              <a:sym typeface="Avenir"/>
            </a:endParaRPr>
          </a:p>
        </p:txBody>
      </p:sp>
      <p:pic>
        <p:nvPicPr>
          <p:cNvPr id="141" name="Google Shape;141;p5" descr="A picture containing text, screenshot, line, diagram&#10;&#10;Description automatically generated"/>
          <p:cNvPicPr preferRelativeResize="0"/>
          <p:nvPr/>
        </p:nvPicPr>
        <p:blipFill rotWithShape="1">
          <a:blip r:embed="rId3">
            <a:alphaModFix/>
          </a:blip>
          <a:srcRect/>
          <a:stretch/>
        </p:blipFill>
        <p:spPr>
          <a:xfrm>
            <a:off x="2012661" y="1066582"/>
            <a:ext cx="8166676" cy="572187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5" name="Google Shape;505;p25"/>
          <p:cNvSpPr txBox="1"/>
          <p:nvPr/>
        </p:nvSpPr>
        <p:spPr>
          <a:xfrm>
            <a:off x="9068644" y="6581001"/>
            <a:ext cx="3123356"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dirty="0" err="1">
                <a:solidFill>
                  <a:schemeClr val="dk1"/>
                </a:solidFill>
                <a:latin typeface="Avenir"/>
                <a:ea typeface="Avenir"/>
                <a:cs typeface="Avenir"/>
                <a:sym typeface="Avenir"/>
              </a:rPr>
              <a:t>Koonin</a:t>
            </a:r>
            <a:r>
              <a:rPr lang="de-CH" sz="1200" dirty="0">
                <a:solidFill>
                  <a:schemeClr val="dk1"/>
                </a:solidFill>
                <a:latin typeface="Avenir"/>
                <a:ea typeface="Avenir"/>
                <a:cs typeface="Avenir"/>
                <a:sym typeface="Avenir"/>
              </a:rPr>
              <a:t> and </a:t>
            </a:r>
            <a:r>
              <a:rPr lang="de-CH" sz="1200" dirty="0" err="1">
                <a:solidFill>
                  <a:schemeClr val="dk1"/>
                </a:solidFill>
                <a:latin typeface="Avenir"/>
                <a:ea typeface="Avenir"/>
                <a:cs typeface="Avenir"/>
                <a:sym typeface="Avenir"/>
              </a:rPr>
              <a:t>Krupovic</a:t>
            </a:r>
            <a:r>
              <a:rPr lang="de-CH" sz="1200" dirty="0">
                <a:solidFill>
                  <a:schemeClr val="dk1"/>
                </a:solidFill>
                <a:latin typeface="Avenir"/>
                <a:ea typeface="Avenir"/>
                <a:cs typeface="Avenir"/>
                <a:sym typeface="Avenir"/>
              </a:rPr>
              <a:t> 2015, </a:t>
            </a:r>
            <a:r>
              <a:rPr lang="de-CH" sz="1200" i="1" dirty="0">
                <a:solidFill>
                  <a:schemeClr val="dk1"/>
                </a:solidFill>
                <a:latin typeface="Avenir"/>
                <a:ea typeface="Avenir"/>
                <a:cs typeface="Avenir"/>
                <a:sym typeface="Avenir"/>
              </a:rPr>
              <a:t>Nat Rev Genet</a:t>
            </a:r>
            <a:endParaRPr sz="1200" i="1" dirty="0">
              <a:solidFill>
                <a:schemeClr val="dk1"/>
              </a:solidFill>
              <a:latin typeface="Avenir"/>
              <a:ea typeface="Avenir"/>
              <a:cs typeface="Avenir"/>
              <a:sym typeface="Avenir"/>
            </a:endParaRPr>
          </a:p>
        </p:txBody>
      </p:sp>
      <p:sp>
        <p:nvSpPr>
          <p:cNvPr id="2" name="Google Shape;174;p8">
            <a:extLst>
              <a:ext uri="{FF2B5EF4-FFF2-40B4-BE49-F238E27FC236}">
                <a16:creationId xmlns:a16="http://schemas.microsoft.com/office/drawing/2014/main" id="{220130AB-951D-F878-9D8E-C1CA0F8D5988}"/>
              </a:ext>
            </a:extLst>
          </p:cNvPr>
          <p:cNvSpPr txBox="1"/>
          <p:nvPr/>
        </p:nvSpPr>
        <p:spPr>
          <a:xfrm>
            <a:off x="1983230" y="131702"/>
            <a:ext cx="8225541" cy="646941"/>
          </a:xfrm>
          <a:prstGeom prst="roundRect">
            <a:avLst/>
          </a:prstGeom>
          <a:solidFill>
            <a:srgbClr val="F7F2FE"/>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CRISPR-Cas and </a:t>
            </a:r>
            <a:r>
              <a:rPr lang="de-CH" sz="3200" b="1" i="0" u="none" strike="noStrike" cap="none" dirty="0" err="1">
                <a:solidFill>
                  <a:schemeClr val="dk1"/>
                </a:solidFill>
                <a:latin typeface="Avenir"/>
                <a:ea typeface="Avenir"/>
                <a:cs typeface="Avenir"/>
                <a:sym typeface="Avenir"/>
              </a:rPr>
              <a:t>transposons</a:t>
            </a:r>
            <a:endParaRPr sz="3200" b="1" i="0" u="none" strike="noStrike" cap="none" dirty="0">
              <a:solidFill>
                <a:schemeClr val="dk1"/>
              </a:solidFill>
              <a:latin typeface="Avenir"/>
              <a:ea typeface="Avenir"/>
              <a:cs typeface="Avenir"/>
              <a:sym typeface="Avenir"/>
            </a:endParaRPr>
          </a:p>
        </p:txBody>
      </p:sp>
      <p:pic>
        <p:nvPicPr>
          <p:cNvPr id="4098" name="Picture 2" descr="Figure 1">
            <a:extLst>
              <a:ext uri="{FF2B5EF4-FFF2-40B4-BE49-F238E27FC236}">
                <a16:creationId xmlns:a16="http://schemas.microsoft.com/office/drawing/2014/main" id="{B3CA42E7-5A66-D991-4563-A2C7597DB2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778"/>
          <a:stretch>
            <a:fillRect/>
          </a:stretch>
        </p:blipFill>
        <p:spPr bwMode="auto">
          <a:xfrm>
            <a:off x="1043983" y="1003300"/>
            <a:ext cx="10104034" cy="3784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553C34A-1F36-FCDD-AD6E-0550E81CEEED}"/>
              </a:ext>
            </a:extLst>
          </p:cNvPr>
          <p:cNvSpPr txBox="1"/>
          <p:nvPr/>
        </p:nvSpPr>
        <p:spPr>
          <a:xfrm>
            <a:off x="285750" y="4903618"/>
            <a:ext cx="11620499" cy="1815882"/>
          </a:xfrm>
          <a:prstGeom prst="rect">
            <a:avLst/>
          </a:prstGeom>
          <a:noFill/>
        </p:spPr>
        <p:txBody>
          <a:bodyPr wrap="square" rtlCol="0">
            <a:spAutoFit/>
          </a:bodyPr>
          <a:lstStyle/>
          <a:p>
            <a:r>
              <a:rPr lang="en-GB" b="1" dirty="0">
                <a:latin typeface="Avenir Book" panose="02000503020000020003" pitchFamily="2" charset="0"/>
              </a:rPr>
              <a:t>a</a:t>
            </a:r>
            <a:r>
              <a:rPr lang="en-GB" dirty="0">
                <a:latin typeface="Avenir Book" panose="02000503020000020003" pitchFamily="2" charset="0"/>
              </a:rPr>
              <a:t>| The prokaryotic clustered regularly interspaced short palindromic repeat–CRISPR-associated protein (CRISPR–Cas) locus consists of </a:t>
            </a:r>
            <a:r>
              <a:rPr lang="en-GB" dirty="0" err="1">
                <a:latin typeface="Avenir Book" panose="02000503020000020003" pitchFamily="2" charset="0"/>
              </a:rPr>
              <a:t>cas</a:t>
            </a:r>
            <a:r>
              <a:rPr lang="en-GB" dirty="0">
                <a:latin typeface="Avenir Book" panose="02000503020000020003" pitchFamily="2" charset="0"/>
              </a:rPr>
              <a:t> genes (blue arrows) that encode different Cas proteins, and CRISPR arrays composed of variable spacers (coloured hexagons) interspersed with direct repeats (red triangles). The leader sequence (grey rectangle) contains a promoter for the transcription of the CRISPR array and marks the end where new spacers are incorporated. Three stages of CRISPR–Cas immunity are depicted. During the adaptation stage, a Cas1–Cas2 </a:t>
            </a:r>
            <a:r>
              <a:rPr lang="en-GB" dirty="0" err="1">
                <a:latin typeface="Avenir Book" panose="02000503020000020003" pitchFamily="2" charset="0"/>
              </a:rPr>
              <a:t>heterohexamer</a:t>
            </a:r>
            <a:r>
              <a:rPr lang="en-GB" dirty="0">
                <a:latin typeface="Avenir Book" panose="02000503020000020003" pitchFamily="2" charset="0"/>
              </a:rPr>
              <a:t> uptakes a protospacer from the invading plasmid or viral DNA (green) and incorporates it at the leader-proximal end of the CRISPR array. During the expression stage, the CRISPR array is transcribed, and the transcript is processed into small CRISPR RNAs (crRNAs) by different Cas nucleases in a CRISPR–Cas type-dependent manner. During the interference stage, crRNAs act as guides for the cleavage of invading viral or plasmid DNA or RNA that contains regions complementary to the crRNA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1" name="Google Shape;511;p26"/>
          <p:cNvPicPr preferRelativeResize="0"/>
          <p:nvPr/>
        </p:nvPicPr>
        <p:blipFill rotWithShape="1">
          <a:blip r:embed="rId3">
            <a:alphaModFix/>
          </a:blip>
          <a:srcRect/>
          <a:stretch/>
        </p:blipFill>
        <p:spPr>
          <a:xfrm>
            <a:off x="2670460" y="876300"/>
            <a:ext cx="6851080" cy="5657850"/>
          </a:xfrm>
          <a:prstGeom prst="rect">
            <a:avLst/>
          </a:prstGeom>
          <a:noFill/>
          <a:ln>
            <a:noFill/>
          </a:ln>
        </p:spPr>
      </p:pic>
      <p:sp>
        <p:nvSpPr>
          <p:cNvPr id="512" name="Google Shape;512;p26"/>
          <p:cNvSpPr txBox="1"/>
          <p:nvPr/>
        </p:nvSpPr>
        <p:spPr>
          <a:xfrm>
            <a:off x="9068644" y="6581001"/>
            <a:ext cx="3123356"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a:solidFill>
                  <a:schemeClr val="dk1"/>
                </a:solidFill>
                <a:latin typeface="Avenir"/>
                <a:ea typeface="Avenir"/>
                <a:cs typeface="Avenir"/>
                <a:sym typeface="Avenir"/>
              </a:rPr>
              <a:t>Koonin and Krupovic 2015, </a:t>
            </a:r>
            <a:r>
              <a:rPr lang="de-CH" sz="1200" i="1">
                <a:solidFill>
                  <a:schemeClr val="dk1"/>
                </a:solidFill>
                <a:latin typeface="Avenir"/>
                <a:ea typeface="Avenir"/>
                <a:cs typeface="Avenir"/>
                <a:sym typeface="Avenir"/>
              </a:rPr>
              <a:t>Nat Rev Genet</a:t>
            </a:r>
            <a:endParaRPr sz="1200" i="1">
              <a:solidFill>
                <a:schemeClr val="dk1"/>
              </a:solidFill>
              <a:latin typeface="Avenir"/>
              <a:ea typeface="Avenir"/>
              <a:cs typeface="Avenir"/>
              <a:sym typeface="Avenir"/>
            </a:endParaRPr>
          </a:p>
        </p:txBody>
      </p:sp>
      <p:sp>
        <p:nvSpPr>
          <p:cNvPr id="2" name="Google Shape;174;p8">
            <a:extLst>
              <a:ext uri="{FF2B5EF4-FFF2-40B4-BE49-F238E27FC236}">
                <a16:creationId xmlns:a16="http://schemas.microsoft.com/office/drawing/2014/main" id="{55F96466-7C6F-3EF5-2B1B-F00EF4D2E107}"/>
              </a:ext>
            </a:extLst>
          </p:cNvPr>
          <p:cNvSpPr txBox="1"/>
          <p:nvPr/>
        </p:nvSpPr>
        <p:spPr>
          <a:xfrm>
            <a:off x="1983230" y="131702"/>
            <a:ext cx="8225541" cy="646941"/>
          </a:xfrm>
          <a:prstGeom prst="roundRect">
            <a:avLst/>
          </a:prstGeom>
          <a:solidFill>
            <a:srgbClr val="F7F2FE"/>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CRISPR-Cas and </a:t>
            </a:r>
            <a:r>
              <a:rPr lang="de-CH" sz="3200" b="1" i="0" u="none" strike="noStrike" cap="none" dirty="0" err="1">
                <a:solidFill>
                  <a:schemeClr val="dk1"/>
                </a:solidFill>
                <a:latin typeface="Avenir"/>
                <a:ea typeface="Avenir"/>
                <a:cs typeface="Avenir"/>
                <a:sym typeface="Avenir"/>
              </a:rPr>
              <a:t>transposons</a:t>
            </a:r>
            <a:endParaRPr sz="3200" b="1" i="0" u="none" strike="noStrike" cap="none" dirty="0">
              <a:solidFill>
                <a:schemeClr val="dk1"/>
              </a:solidFill>
              <a:latin typeface="Avenir"/>
              <a:ea typeface="Avenir"/>
              <a:cs typeface="Avenir"/>
              <a:sym typeface="Aveni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9C243-3C5B-C8E3-FDB6-45D3449E07B3}"/>
            </a:ext>
          </a:extLst>
        </p:cNvPr>
        <p:cNvGrpSpPr/>
        <p:nvPr/>
      </p:nvGrpSpPr>
      <p:grpSpPr>
        <a:xfrm>
          <a:off x="0" y="0"/>
          <a:ext cx="0" cy="0"/>
          <a:chOff x="0" y="0"/>
          <a:chExt cx="0" cy="0"/>
        </a:xfrm>
      </p:grpSpPr>
      <p:sp>
        <p:nvSpPr>
          <p:cNvPr id="2" name="Google Shape;174;p8">
            <a:extLst>
              <a:ext uri="{FF2B5EF4-FFF2-40B4-BE49-F238E27FC236}">
                <a16:creationId xmlns:a16="http://schemas.microsoft.com/office/drawing/2014/main" id="{72645A3F-DDBE-9B9D-A356-3FA0B46B25A2}"/>
              </a:ext>
            </a:extLst>
          </p:cNvPr>
          <p:cNvSpPr txBox="1"/>
          <p:nvPr/>
        </p:nvSpPr>
        <p:spPr>
          <a:xfrm>
            <a:off x="1983230" y="131702"/>
            <a:ext cx="8225541" cy="646941"/>
          </a:xfrm>
          <a:prstGeom prst="roundRect">
            <a:avLst/>
          </a:prstGeom>
          <a:solidFill>
            <a:srgbClr val="F4F9F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TE </a:t>
            </a:r>
            <a:r>
              <a:rPr lang="de-CH" sz="3200" b="1" i="0" u="none" strike="noStrike" cap="none" dirty="0" err="1">
                <a:solidFill>
                  <a:schemeClr val="dk1"/>
                </a:solidFill>
                <a:latin typeface="Avenir"/>
                <a:ea typeface="Avenir"/>
                <a:cs typeface="Avenir"/>
                <a:sym typeface="Avenir"/>
              </a:rPr>
              <a:t>characteristics</a:t>
            </a:r>
            <a:r>
              <a:rPr lang="de-CH" sz="3200" b="1" i="0" u="none" strike="noStrike" cap="none" dirty="0">
                <a:solidFill>
                  <a:schemeClr val="dk1"/>
                </a:solidFill>
                <a:latin typeface="Avenir"/>
                <a:ea typeface="Avenir"/>
                <a:cs typeface="Avenir"/>
                <a:sym typeface="Avenir"/>
              </a:rPr>
              <a:t> so </a:t>
            </a:r>
            <a:r>
              <a:rPr lang="de-CH" sz="3200" b="1" i="0" u="none" strike="noStrike" cap="none" dirty="0" err="1">
                <a:solidFill>
                  <a:schemeClr val="dk1"/>
                </a:solidFill>
                <a:latin typeface="Avenir"/>
                <a:ea typeface="Avenir"/>
                <a:cs typeface="Avenir"/>
                <a:sym typeface="Avenir"/>
              </a:rPr>
              <a:t>far</a:t>
            </a:r>
            <a:r>
              <a:rPr lang="de-CH" sz="3200" b="1" i="0" u="none" strike="noStrike" cap="none" dirty="0">
                <a:solidFill>
                  <a:schemeClr val="dk1"/>
                </a:solidFill>
                <a:latin typeface="Avenir"/>
                <a:ea typeface="Avenir"/>
                <a:cs typeface="Avenir"/>
                <a:sym typeface="Avenir"/>
              </a:rPr>
              <a:t>...</a:t>
            </a:r>
          </a:p>
        </p:txBody>
      </p:sp>
      <p:sp>
        <p:nvSpPr>
          <p:cNvPr id="3" name="TextBox 2">
            <a:extLst>
              <a:ext uri="{FF2B5EF4-FFF2-40B4-BE49-F238E27FC236}">
                <a16:creationId xmlns:a16="http://schemas.microsoft.com/office/drawing/2014/main" id="{950CC598-C631-3EA5-8562-B37B3FECE520}"/>
              </a:ext>
            </a:extLst>
          </p:cNvPr>
          <p:cNvSpPr txBox="1"/>
          <p:nvPr/>
        </p:nvSpPr>
        <p:spPr>
          <a:xfrm>
            <a:off x="3617471" y="3907694"/>
            <a:ext cx="7543800" cy="830997"/>
          </a:xfrm>
          <a:prstGeom prst="rect">
            <a:avLst/>
          </a:prstGeom>
          <a:noFill/>
        </p:spPr>
        <p:txBody>
          <a:bodyPr wrap="square" rtlCol="0">
            <a:spAutoFit/>
          </a:bodyPr>
          <a:lstStyle/>
          <a:p>
            <a:r>
              <a:rPr lang="en-GB" sz="1600" dirty="0">
                <a:latin typeface="Avenir Book" panose="02000503020000020003" pitchFamily="2" charset="0"/>
              </a:rPr>
              <a:t>clustering (target site preferentiality)</a:t>
            </a:r>
          </a:p>
          <a:p>
            <a:r>
              <a:rPr lang="en-GB" sz="1600" dirty="0">
                <a:latin typeface="Avenir Book" panose="02000503020000020003" pitchFamily="2" charset="0"/>
              </a:rPr>
              <a:t>trans-mobilization of other mRNAs (e.g., non-autonomous TEs and retrogenes)</a:t>
            </a:r>
          </a:p>
          <a:p>
            <a:r>
              <a:rPr lang="en-GB" sz="1600" dirty="0">
                <a:latin typeface="Avenir Book" panose="02000503020000020003" pitchFamily="2" charset="0"/>
              </a:rPr>
              <a:t>trigger of non-allelic homologous (ectopic) recombination </a:t>
            </a:r>
          </a:p>
        </p:txBody>
      </p:sp>
      <p:sp>
        <p:nvSpPr>
          <p:cNvPr id="4" name="Oval 3">
            <a:extLst>
              <a:ext uri="{FF2B5EF4-FFF2-40B4-BE49-F238E27FC236}">
                <a16:creationId xmlns:a16="http://schemas.microsoft.com/office/drawing/2014/main" id="{D8E5028C-AEF3-5DB0-13C5-25528E541E52}"/>
              </a:ext>
            </a:extLst>
          </p:cNvPr>
          <p:cNvSpPr>
            <a:spLocks noChangeAspect="1"/>
          </p:cNvSpPr>
          <p:nvPr/>
        </p:nvSpPr>
        <p:spPr>
          <a:xfrm>
            <a:off x="2599130" y="2070100"/>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5" name="TextBox 4">
            <a:extLst>
              <a:ext uri="{FF2B5EF4-FFF2-40B4-BE49-F238E27FC236}">
                <a16:creationId xmlns:a16="http://schemas.microsoft.com/office/drawing/2014/main" id="{A938FA65-7B5D-3E5F-0324-9B2D32489019}"/>
              </a:ext>
            </a:extLst>
          </p:cNvPr>
          <p:cNvSpPr txBox="1"/>
          <p:nvPr/>
        </p:nvSpPr>
        <p:spPr>
          <a:xfrm>
            <a:off x="2921000" y="2024211"/>
            <a:ext cx="2178802" cy="338554"/>
          </a:xfrm>
          <a:prstGeom prst="rect">
            <a:avLst/>
          </a:prstGeom>
          <a:noFill/>
        </p:spPr>
        <p:txBody>
          <a:bodyPr wrap="none" rtlCol="0">
            <a:spAutoFit/>
          </a:bodyPr>
          <a:lstStyle/>
          <a:p>
            <a:r>
              <a:rPr lang="en-GB" sz="1600" dirty="0">
                <a:latin typeface="Avenir Book" panose="02000503020000020003" pitchFamily="2" charset="0"/>
              </a:rPr>
              <a:t>Promoter is necessary</a:t>
            </a:r>
          </a:p>
        </p:txBody>
      </p:sp>
      <p:sp>
        <p:nvSpPr>
          <p:cNvPr id="6" name="Oval 5">
            <a:extLst>
              <a:ext uri="{FF2B5EF4-FFF2-40B4-BE49-F238E27FC236}">
                <a16:creationId xmlns:a16="http://schemas.microsoft.com/office/drawing/2014/main" id="{E20228F0-2D6C-0939-9DE9-DD44A06E36C6}"/>
              </a:ext>
            </a:extLst>
          </p:cNvPr>
          <p:cNvSpPr>
            <a:spLocks noChangeAspect="1"/>
          </p:cNvSpPr>
          <p:nvPr/>
        </p:nvSpPr>
        <p:spPr>
          <a:xfrm>
            <a:off x="2599130" y="2590800"/>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7" name="TextBox 6">
            <a:extLst>
              <a:ext uri="{FF2B5EF4-FFF2-40B4-BE49-F238E27FC236}">
                <a16:creationId xmlns:a16="http://schemas.microsoft.com/office/drawing/2014/main" id="{546608DC-C16E-0F9B-CB7F-AE8F94BCA1F7}"/>
              </a:ext>
            </a:extLst>
          </p:cNvPr>
          <p:cNvSpPr txBox="1"/>
          <p:nvPr/>
        </p:nvSpPr>
        <p:spPr>
          <a:xfrm>
            <a:off x="2921000" y="2544911"/>
            <a:ext cx="6202339" cy="338554"/>
          </a:xfrm>
          <a:prstGeom prst="rect">
            <a:avLst/>
          </a:prstGeom>
          <a:noFill/>
        </p:spPr>
        <p:txBody>
          <a:bodyPr wrap="none" rtlCol="0">
            <a:spAutoFit/>
          </a:bodyPr>
          <a:lstStyle/>
          <a:p>
            <a:r>
              <a:rPr lang="en-GB" sz="1600" dirty="0">
                <a:latin typeface="Avenir Book" panose="02000503020000020003" pitchFamily="2" charset="0"/>
              </a:rPr>
              <a:t>Encode proteins and recognition motifs for their own mobilization</a:t>
            </a:r>
          </a:p>
        </p:txBody>
      </p:sp>
      <p:sp>
        <p:nvSpPr>
          <p:cNvPr id="8" name="Oval 7">
            <a:extLst>
              <a:ext uri="{FF2B5EF4-FFF2-40B4-BE49-F238E27FC236}">
                <a16:creationId xmlns:a16="http://schemas.microsoft.com/office/drawing/2014/main" id="{06932FB8-5C6A-AFEB-DEDE-545FD72E9883}"/>
              </a:ext>
            </a:extLst>
          </p:cNvPr>
          <p:cNvSpPr>
            <a:spLocks noChangeAspect="1"/>
          </p:cNvSpPr>
          <p:nvPr/>
        </p:nvSpPr>
        <p:spPr>
          <a:xfrm>
            <a:off x="2599130" y="3142357"/>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9" name="TextBox 8">
            <a:extLst>
              <a:ext uri="{FF2B5EF4-FFF2-40B4-BE49-F238E27FC236}">
                <a16:creationId xmlns:a16="http://schemas.microsoft.com/office/drawing/2014/main" id="{289B33C4-AABF-3CCA-BCB5-D7779CEC6419}"/>
              </a:ext>
            </a:extLst>
          </p:cNvPr>
          <p:cNvSpPr txBox="1"/>
          <p:nvPr/>
        </p:nvSpPr>
        <p:spPr>
          <a:xfrm>
            <a:off x="2921000" y="3096468"/>
            <a:ext cx="6633547" cy="338554"/>
          </a:xfrm>
          <a:prstGeom prst="rect">
            <a:avLst/>
          </a:prstGeom>
          <a:noFill/>
        </p:spPr>
        <p:txBody>
          <a:bodyPr wrap="none" rtlCol="0">
            <a:spAutoFit/>
          </a:bodyPr>
          <a:lstStyle/>
          <a:p>
            <a:r>
              <a:rPr lang="en-GB" sz="1600" dirty="0">
                <a:latin typeface="Avenir Book" panose="02000503020000020003" pitchFamily="2" charset="0"/>
              </a:rPr>
              <a:t>Transpositions leave signatures in the genome: target site duplications</a:t>
            </a:r>
          </a:p>
        </p:txBody>
      </p:sp>
      <p:sp>
        <p:nvSpPr>
          <p:cNvPr id="10" name="Oval 9">
            <a:extLst>
              <a:ext uri="{FF2B5EF4-FFF2-40B4-BE49-F238E27FC236}">
                <a16:creationId xmlns:a16="http://schemas.microsoft.com/office/drawing/2014/main" id="{4ECCBF00-91D0-0D56-1446-AA56995A8FD4}"/>
              </a:ext>
            </a:extLst>
          </p:cNvPr>
          <p:cNvSpPr>
            <a:spLocks noChangeAspect="1"/>
          </p:cNvSpPr>
          <p:nvPr/>
        </p:nvSpPr>
        <p:spPr>
          <a:xfrm>
            <a:off x="2599130" y="3645806"/>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11" name="TextBox 10">
            <a:extLst>
              <a:ext uri="{FF2B5EF4-FFF2-40B4-BE49-F238E27FC236}">
                <a16:creationId xmlns:a16="http://schemas.microsoft.com/office/drawing/2014/main" id="{1DCBF734-ED4F-38F6-341C-30D6F34E04C7}"/>
              </a:ext>
            </a:extLst>
          </p:cNvPr>
          <p:cNvSpPr txBox="1"/>
          <p:nvPr/>
        </p:nvSpPr>
        <p:spPr>
          <a:xfrm>
            <a:off x="2921000" y="3599917"/>
            <a:ext cx="7170553" cy="338554"/>
          </a:xfrm>
          <a:prstGeom prst="rect">
            <a:avLst/>
          </a:prstGeom>
          <a:noFill/>
        </p:spPr>
        <p:txBody>
          <a:bodyPr wrap="none" rtlCol="0">
            <a:spAutoFit/>
          </a:bodyPr>
          <a:lstStyle/>
          <a:p>
            <a:r>
              <a:rPr lang="en-GB" sz="1600" dirty="0">
                <a:latin typeface="Avenir Book" panose="02000503020000020003" pitchFamily="2" charset="0"/>
              </a:rPr>
              <a:t>Their particular mobilization can have different effects on genome evolution:</a:t>
            </a:r>
          </a:p>
        </p:txBody>
      </p:sp>
      <p:sp>
        <p:nvSpPr>
          <p:cNvPr id="12" name="Oval 11">
            <a:extLst>
              <a:ext uri="{FF2B5EF4-FFF2-40B4-BE49-F238E27FC236}">
                <a16:creationId xmlns:a16="http://schemas.microsoft.com/office/drawing/2014/main" id="{FAB88F4D-44AF-F69E-8127-41F9DD2213E3}"/>
              </a:ext>
            </a:extLst>
          </p:cNvPr>
          <p:cNvSpPr>
            <a:spLocks noChangeAspect="1"/>
          </p:cNvSpPr>
          <p:nvPr/>
        </p:nvSpPr>
        <p:spPr>
          <a:xfrm>
            <a:off x="3452201" y="4106098"/>
            <a:ext cx="144000" cy="144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15" name="Google Shape;319;p15">
            <a:extLst>
              <a:ext uri="{FF2B5EF4-FFF2-40B4-BE49-F238E27FC236}">
                <a16:creationId xmlns:a16="http://schemas.microsoft.com/office/drawing/2014/main" id="{D8C30EB8-5622-7AB5-5194-18F12CB60A55}"/>
              </a:ext>
            </a:extLst>
          </p:cNvPr>
          <p:cNvSpPr/>
          <p:nvPr/>
        </p:nvSpPr>
        <p:spPr>
          <a:xfrm>
            <a:off x="5099802" y="1990913"/>
            <a:ext cx="759592" cy="436809"/>
          </a:xfrm>
          <a:prstGeom prst="rightArrow">
            <a:avLst>
              <a:gd name="adj1" fmla="val 50000"/>
              <a:gd name="adj2" fmla="val 50000"/>
            </a:avLst>
          </a:prstGeom>
          <a:solidFill>
            <a:srgbClr val="0075A2"/>
          </a:solidFill>
          <a:ln w="12700" cap="flat" cmpd="sng">
            <a:solidFill>
              <a:srgbClr val="0075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1030EF64-6B7B-27F9-FA3D-2A7091651425}"/>
              </a:ext>
            </a:extLst>
          </p:cNvPr>
          <p:cNvSpPr txBox="1"/>
          <p:nvPr/>
        </p:nvSpPr>
        <p:spPr>
          <a:xfrm>
            <a:off x="5960775" y="2004614"/>
            <a:ext cx="2307042" cy="338554"/>
          </a:xfrm>
          <a:prstGeom prst="rect">
            <a:avLst/>
          </a:prstGeom>
          <a:noFill/>
        </p:spPr>
        <p:txBody>
          <a:bodyPr wrap="none" rtlCol="0">
            <a:spAutoFit/>
          </a:bodyPr>
          <a:lstStyle/>
          <a:p>
            <a:r>
              <a:rPr lang="en-GB" sz="1600" dirty="0">
                <a:latin typeface="Avenir Book" panose="02000503020000020003" pitchFamily="2" charset="0"/>
              </a:rPr>
              <a:t>Its integrity is essential!</a:t>
            </a:r>
          </a:p>
        </p:txBody>
      </p:sp>
      <p:sp>
        <p:nvSpPr>
          <p:cNvPr id="17" name="Oval 16">
            <a:extLst>
              <a:ext uri="{FF2B5EF4-FFF2-40B4-BE49-F238E27FC236}">
                <a16:creationId xmlns:a16="http://schemas.microsoft.com/office/drawing/2014/main" id="{0521CFED-7AA8-3850-49C6-D259DCAAFC61}"/>
              </a:ext>
            </a:extLst>
          </p:cNvPr>
          <p:cNvSpPr>
            <a:spLocks noChangeAspect="1"/>
          </p:cNvSpPr>
          <p:nvPr/>
        </p:nvSpPr>
        <p:spPr>
          <a:xfrm>
            <a:off x="3446042" y="4505733"/>
            <a:ext cx="144000" cy="144000"/>
          </a:xfrm>
          <a:prstGeom prst="ellipse">
            <a:avLst/>
          </a:prstGeom>
          <a:solidFill>
            <a:srgbClr val="02709C"/>
          </a:solidFill>
          <a:ln>
            <a:solidFill>
              <a:srgbClr val="0270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13" name="Oval 12">
            <a:extLst>
              <a:ext uri="{FF2B5EF4-FFF2-40B4-BE49-F238E27FC236}">
                <a16:creationId xmlns:a16="http://schemas.microsoft.com/office/drawing/2014/main" id="{D59D6EEA-1BD2-E015-E450-008264618257}"/>
              </a:ext>
            </a:extLst>
          </p:cNvPr>
          <p:cNvSpPr>
            <a:spLocks noChangeAspect="1"/>
          </p:cNvSpPr>
          <p:nvPr/>
        </p:nvSpPr>
        <p:spPr>
          <a:xfrm>
            <a:off x="2599130" y="4870938"/>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14" name="TextBox 13">
            <a:extLst>
              <a:ext uri="{FF2B5EF4-FFF2-40B4-BE49-F238E27FC236}">
                <a16:creationId xmlns:a16="http://schemas.microsoft.com/office/drawing/2014/main" id="{47A9EC6D-CD1E-7605-B226-13F5D3448CA7}"/>
              </a:ext>
            </a:extLst>
          </p:cNvPr>
          <p:cNvSpPr txBox="1"/>
          <p:nvPr/>
        </p:nvSpPr>
        <p:spPr>
          <a:xfrm>
            <a:off x="2921000" y="4825049"/>
            <a:ext cx="6495689" cy="338554"/>
          </a:xfrm>
          <a:prstGeom prst="rect">
            <a:avLst/>
          </a:prstGeom>
          <a:noFill/>
        </p:spPr>
        <p:txBody>
          <a:bodyPr wrap="none" rtlCol="0">
            <a:spAutoFit/>
          </a:bodyPr>
          <a:lstStyle/>
          <a:p>
            <a:r>
              <a:rPr lang="en-GB" sz="1600" dirty="0">
                <a:latin typeface="Avenir Book" panose="02000503020000020003" pitchFamily="2" charset="0"/>
              </a:rPr>
              <a:t>Excision-based transposition can also lead to </a:t>
            </a:r>
            <a:r>
              <a:rPr lang="en-GB" sz="1600">
                <a:latin typeface="Avenir Book" panose="02000503020000020003" pitchFamily="2" charset="0"/>
              </a:rPr>
              <a:t>increased copy number</a:t>
            </a:r>
            <a:endParaRPr lang="en-GB" sz="1600" dirty="0">
              <a:latin typeface="Avenir Book" panose="02000503020000020003" pitchFamily="2" charset="0"/>
            </a:endParaRPr>
          </a:p>
        </p:txBody>
      </p:sp>
      <p:sp>
        <p:nvSpPr>
          <p:cNvPr id="18" name="Oval 17">
            <a:extLst>
              <a:ext uri="{FF2B5EF4-FFF2-40B4-BE49-F238E27FC236}">
                <a16:creationId xmlns:a16="http://schemas.microsoft.com/office/drawing/2014/main" id="{2238B3EC-45B6-7740-6A68-76BA61E6B118}"/>
              </a:ext>
            </a:extLst>
          </p:cNvPr>
          <p:cNvSpPr>
            <a:spLocks noChangeAspect="1"/>
          </p:cNvSpPr>
          <p:nvPr/>
        </p:nvSpPr>
        <p:spPr>
          <a:xfrm>
            <a:off x="2599130" y="5351842"/>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19" name="TextBox 18">
            <a:extLst>
              <a:ext uri="{FF2B5EF4-FFF2-40B4-BE49-F238E27FC236}">
                <a16:creationId xmlns:a16="http://schemas.microsoft.com/office/drawing/2014/main" id="{2EB74943-43E7-5648-FA20-E950A60E5B05}"/>
              </a:ext>
            </a:extLst>
          </p:cNvPr>
          <p:cNvSpPr txBox="1"/>
          <p:nvPr/>
        </p:nvSpPr>
        <p:spPr>
          <a:xfrm>
            <a:off x="2921000" y="5305953"/>
            <a:ext cx="8039380" cy="338554"/>
          </a:xfrm>
          <a:prstGeom prst="rect">
            <a:avLst/>
          </a:prstGeom>
          <a:noFill/>
        </p:spPr>
        <p:txBody>
          <a:bodyPr wrap="none" rtlCol="0">
            <a:spAutoFit/>
          </a:bodyPr>
          <a:lstStyle/>
          <a:p>
            <a:r>
              <a:rPr lang="en-GB" sz="1600" dirty="0">
                <a:latin typeface="Avenir Book" panose="02000503020000020003" pitchFamily="2" charset="0"/>
              </a:rPr>
              <a:t>TEs can originate from viruses and </a:t>
            </a:r>
            <a:r>
              <a:rPr lang="en-GB" sz="1600" dirty="0" err="1">
                <a:latin typeface="Avenir Book" panose="02000503020000020003" pitchFamily="2" charset="0"/>
              </a:rPr>
              <a:t>viceversa</a:t>
            </a:r>
            <a:r>
              <a:rPr lang="en-GB" sz="1600" dirty="0">
                <a:latin typeface="Avenir Book" panose="02000503020000020003" pitchFamily="2" charset="0"/>
              </a:rPr>
              <a:t> (e.g., LTR retrotransposons and </a:t>
            </a:r>
            <a:r>
              <a:rPr lang="en-GB" sz="1600" dirty="0" err="1">
                <a:latin typeface="Avenir Book" panose="02000503020000020003" pitchFamily="2" charset="0"/>
              </a:rPr>
              <a:t>Polintons</a:t>
            </a:r>
            <a:r>
              <a:rPr lang="en-GB" sz="1600" dirty="0">
                <a:latin typeface="Avenir Book" panose="02000503020000020003" pitchFamily="2" charset="0"/>
              </a:rPr>
              <a:t>)</a:t>
            </a:r>
          </a:p>
        </p:txBody>
      </p:sp>
    </p:spTree>
    <p:extLst>
      <p:ext uri="{BB962C8B-B14F-4D97-AF65-F5344CB8AC3E}">
        <p14:creationId xmlns:p14="http://schemas.microsoft.com/office/powerpoint/2010/main" val="3593530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27"/>
          <p:cNvSpPr txBox="1"/>
          <p:nvPr/>
        </p:nvSpPr>
        <p:spPr>
          <a:xfrm>
            <a:off x="1341911" y="3429000"/>
            <a:ext cx="6096000" cy="3087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2400" b="1" i="0" u="none" strike="noStrike">
                <a:solidFill>
                  <a:schemeClr val="dk1"/>
                </a:solidFill>
                <a:latin typeface="Avenir"/>
                <a:ea typeface="Avenir"/>
                <a:cs typeface="Avenir"/>
                <a:sym typeface="Avenir"/>
              </a:rPr>
              <a:t>TE integration mechanism occurs via</a:t>
            </a:r>
            <a:r>
              <a:rPr lang="de-CH" sz="2400" b="0" i="0" u="none" strike="noStrike">
                <a:solidFill>
                  <a:schemeClr val="dk1"/>
                </a:solidFill>
                <a:latin typeface="Avenir"/>
                <a:ea typeface="Avenir"/>
                <a:cs typeface="Avenir"/>
                <a:sym typeface="Avenir"/>
              </a:rPr>
              <a:t>:</a:t>
            </a:r>
            <a:endParaRPr/>
          </a:p>
          <a:p>
            <a:pPr marL="0" marR="0" lvl="0" indent="0" algn="l" rtl="0">
              <a:spcBef>
                <a:spcPts val="0"/>
              </a:spcBef>
              <a:spcAft>
                <a:spcPts val="0"/>
              </a:spcAft>
              <a:buNone/>
            </a:pPr>
            <a:endParaRPr sz="2400" b="0" i="0" u="none" strike="noStrike">
              <a:solidFill>
                <a:schemeClr val="dk1"/>
              </a:solidFill>
              <a:latin typeface="Avenir"/>
              <a:ea typeface="Avenir"/>
              <a:cs typeface="Avenir"/>
              <a:sym typeface="Avenir"/>
            </a:endParaRPr>
          </a:p>
          <a:p>
            <a:pPr marL="342900" marR="0" lvl="0" indent="-342900" algn="l" rtl="0">
              <a:lnSpc>
                <a:spcPct val="150000"/>
              </a:lnSpc>
              <a:spcBef>
                <a:spcPts val="0"/>
              </a:spcBef>
              <a:spcAft>
                <a:spcPts val="0"/>
              </a:spcAft>
              <a:buClr>
                <a:schemeClr val="dk1"/>
              </a:buClr>
              <a:buSzPts val="2000"/>
              <a:buFont typeface="Courier New"/>
              <a:buChar char="o"/>
            </a:pPr>
            <a:r>
              <a:rPr lang="de-CH" sz="2000" b="1" i="0" u="none" strike="noStrike">
                <a:solidFill>
                  <a:schemeClr val="dk1"/>
                </a:solidFill>
                <a:latin typeface="Avenir"/>
                <a:ea typeface="Avenir"/>
                <a:cs typeface="Avenir"/>
                <a:sym typeface="Avenir"/>
              </a:rPr>
              <a:t>Endonuclease</a:t>
            </a:r>
            <a:r>
              <a:rPr lang="de-CH" sz="2000" b="0" i="0" u="none" strike="noStrike">
                <a:solidFill>
                  <a:schemeClr val="dk1"/>
                </a:solidFill>
                <a:latin typeface="Avenir"/>
                <a:ea typeface="Avenir"/>
                <a:cs typeface="Avenir"/>
                <a:sym typeface="Avenir"/>
              </a:rPr>
              <a:t>: </a:t>
            </a:r>
            <a:r>
              <a:rPr lang="de-CH" sz="2000" b="0" i="0" u="none" strike="noStrike">
                <a:solidFill>
                  <a:schemeClr val="accent1"/>
                </a:solidFill>
                <a:latin typeface="Avenir"/>
                <a:ea typeface="Avenir"/>
                <a:cs typeface="Avenir"/>
                <a:sym typeface="Avenir"/>
              </a:rPr>
              <a:t>LINE, SINE, PLE</a:t>
            </a:r>
            <a:endParaRPr/>
          </a:p>
          <a:p>
            <a:pPr marL="342900" marR="0" lvl="0" indent="-342900" algn="l" rtl="0">
              <a:lnSpc>
                <a:spcPct val="150000"/>
              </a:lnSpc>
              <a:spcBef>
                <a:spcPts val="0"/>
              </a:spcBef>
              <a:spcAft>
                <a:spcPts val="0"/>
              </a:spcAft>
              <a:buClr>
                <a:schemeClr val="dk1"/>
              </a:buClr>
              <a:buSzPts val="2000"/>
              <a:buFont typeface="Courier New"/>
              <a:buChar char="o"/>
            </a:pPr>
            <a:r>
              <a:rPr lang="de-CH" sz="2000" b="1" i="0" u="none" strike="noStrike">
                <a:solidFill>
                  <a:schemeClr val="dk1"/>
                </a:solidFill>
                <a:latin typeface="Avenir"/>
                <a:ea typeface="Avenir"/>
                <a:cs typeface="Avenir"/>
                <a:sym typeface="Avenir"/>
              </a:rPr>
              <a:t>DDE-Transposase</a:t>
            </a:r>
            <a:r>
              <a:rPr lang="de-CH" sz="2000" b="0" i="0" u="none" strike="noStrike">
                <a:solidFill>
                  <a:schemeClr val="dk1"/>
                </a:solidFill>
                <a:latin typeface="Avenir"/>
                <a:ea typeface="Avenir"/>
                <a:cs typeface="Avenir"/>
                <a:sym typeface="Avenir"/>
              </a:rPr>
              <a:t>: </a:t>
            </a:r>
            <a:r>
              <a:rPr lang="de-CH" sz="2000" b="0" i="0" u="none" strike="noStrike">
                <a:solidFill>
                  <a:srgbClr val="FF0000"/>
                </a:solidFill>
                <a:latin typeface="Avenir"/>
                <a:ea typeface="Avenir"/>
                <a:cs typeface="Avenir"/>
                <a:sym typeface="Avenir"/>
              </a:rPr>
              <a:t>TIR</a:t>
            </a:r>
            <a:endParaRPr/>
          </a:p>
          <a:p>
            <a:pPr marL="342900" marR="0" lvl="0" indent="-342900" algn="l" rtl="0">
              <a:lnSpc>
                <a:spcPct val="150000"/>
              </a:lnSpc>
              <a:spcBef>
                <a:spcPts val="0"/>
              </a:spcBef>
              <a:spcAft>
                <a:spcPts val="0"/>
              </a:spcAft>
              <a:buClr>
                <a:schemeClr val="dk1"/>
              </a:buClr>
              <a:buSzPts val="2000"/>
              <a:buFont typeface="Courier New"/>
              <a:buChar char="o"/>
            </a:pPr>
            <a:r>
              <a:rPr lang="de-CH" sz="2000" b="1" i="0" u="none" strike="noStrike">
                <a:solidFill>
                  <a:schemeClr val="dk1"/>
                </a:solidFill>
                <a:latin typeface="Avenir"/>
                <a:ea typeface="Avenir"/>
                <a:cs typeface="Avenir"/>
                <a:sym typeface="Avenir"/>
              </a:rPr>
              <a:t>Integrase</a:t>
            </a:r>
            <a:r>
              <a:rPr lang="de-CH" sz="2000" b="0" i="0" u="none" strike="noStrike">
                <a:solidFill>
                  <a:schemeClr val="dk1"/>
                </a:solidFill>
                <a:latin typeface="Avenir"/>
                <a:ea typeface="Avenir"/>
                <a:cs typeface="Avenir"/>
                <a:sym typeface="Avenir"/>
              </a:rPr>
              <a:t>: </a:t>
            </a:r>
            <a:r>
              <a:rPr lang="de-CH" sz="2000" b="0" i="0" u="none" strike="noStrike">
                <a:solidFill>
                  <a:schemeClr val="accent1"/>
                </a:solidFill>
                <a:latin typeface="Avenir"/>
                <a:ea typeface="Avenir"/>
                <a:cs typeface="Avenir"/>
                <a:sym typeface="Avenir"/>
              </a:rPr>
              <a:t>LTR</a:t>
            </a:r>
            <a:r>
              <a:rPr lang="de-CH" sz="2000" b="0" i="0" u="none" strike="noStrike">
                <a:solidFill>
                  <a:schemeClr val="dk1"/>
                </a:solidFill>
                <a:latin typeface="Avenir"/>
                <a:ea typeface="Avenir"/>
                <a:cs typeface="Avenir"/>
                <a:sym typeface="Avenir"/>
              </a:rPr>
              <a:t>, </a:t>
            </a:r>
            <a:r>
              <a:rPr lang="de-CH" sz="2000" b="0" i="0" u="none" strike="noStrike">
                <a:solidFill>
                  <a:srgbClr val="FF0000"/>
                </a:solidFill>
                <a:latin typeface="Avenir"/>
                <a:ea typeface="Avenir"/>
                <a:cs typeface="Avenir"/>
                <a:sym typeface="Avenir"/>
              </a:rPr>
              <a:t>Maverick/Polinton</a:t>
            </a:r>
            <a:endParaRPr sz="2000" b="0" i="0" u="none" strike="noStrike">
              <a:solidFill>
                <a:srgbClr val="FF0000"/>
              </a:solidFill>
              <a:latin typeface="Avenir"/>
              <a:ea typeface="Avenir"/>
              <a:cs typeface="Avenir"/>
              <a:sym typeface="Avenir"/>
            </a:endParaRPr>
          </a:p>
          <a:p>
            <a:pPr marL="342900" marR="0" lvl="0" indent="-342900" algn="l" rtl="0">
              <a:lnSpc>
                <a:spcPct val="150000"/>
              </a:lnSpc>
              <a:spcBef>
                <a:spcPts val="0"/>
              </a:spcBef>
              <a:spcAft>
                <a:spcPts val="0"/>
              </a:spcAft>
              <a:buClr>
                <a:schemeClr val="dk1"/>
              </a:buClr>
              <a:buSzPts val="2000"/>
              <a:buFont typeface="Courier New"/>
              <a:buChar char="o"/>
            </a:pPr>
            <a:r>
              <a:rPr lang="de-CH" sz="2000" b="1" i="0" u="none" strike="noStrike">
                <a:solidFill>
                  <a:schemeClr val="dk1"/>
                </a:solidFill>
                <a:latin typeface="Avenir"/>
                <a:ea typeface="Avenir"/>
                <a:cs typeface="Avenir"/>
                <a:sym typeface="Avenir"/>
              </a:rPr>
              <a:t>Rep protein</a:t>
            </a:r>
            <a:r>
              <a:rPr lang="de-CH" sz="2000" b="0" i="0" u="none" strike="noStrike">
                <a:solidFill>
                  <a:schemeClr val="dk1"/>
                </a:solidFill>
                <a:latin typeface="Avenir"/>
                <a:ea typeface="Avenir"/>
                <a:cs typeface="Avenir"/>
                <a:sym typeface="Avenir"/>
              </a:rPr>
              <a:t>: </a:t>
            </a:r>
            <a:r>
              <a:rPr lang="de-CH" sz="2000" b="0" i="0" u="none" strike="noStrike">
                <a:solidFill>
                  <a:srgbClr val="FF0000"/>
                </a:solidFill>
                <a:latin typeface="Avenir"/>
                <a:ea typeface="Avenir"/>
                <a:cs typeface="Avenir"/>
                <a:sym typeface="Avenir"/>
              </a:rPr>
              <a:t>Helitron</a:t>
            </a:r>
            <a:endParaRPr sz="2000" b="0" i="0" u="none" strike="noStrike">
              <a:solidFill>
                <a:srgbClr val="FF0000"/>
              </a:solidFill>
              <a:latin typeface="Avenir"/>
              <a:ea typeface="Avenir"/>
              <a:cs typeface="Avenir"/>
              <a:sym typeface="Avenir"/>
            </a:endParaRPr>
          </a:p>
          <a:p>
            <a:pPr marL="342900" marR="0" lvl="0" indent="-342900" algn="l" rtl="0">
              <a:lnSpc>
                <a:spcPct val="150000"/>
              </a:lnSpc>
              <a:spcBef>
                <a:spcPts val="0"/>
              </a:spcBef>
              <a:spcAft>
                <a:spcPts val="0"/>
              </a:spcAft>
              <a:buClr>
                <a:schemeClr val="dk1"/>
              </a:buClr>
              <a:buSzPts val="2000"/>
              <a:buFont typeface="Courier New"/>
              <a:buChar char="o"/>
            </a:pPr>
            <a:r>
              <a:rPr lang="de-CH" sz="2000" b="1" i="0" u="none" strike="noStrike">
                <a:solidFill>
                  <a:schemeClr val="dk1"/>
                </a:solidFill>
                <a:latin typeface="Avenir"/>
                <a:ea typeface="Avenir"/>
                <a:cs typeface="Avenir"/>
                <a:sym typeface="Avenir"/>
              </a:rPr>
              <a:t>Tyrosine recombinase</a:t>
            </a:r>
            <a:r>
              <a:rPr lang="de-CH" sz="2000" b="0" i="0" u="none" strike="noStrike">
                <a:solidFill>
                  <a:schemeClr val="dk1"/>
                </a:solidFill>
                <a:latin typeface="Avenir"/>
                <a:ea typeface="Avenir"/>
                <a:cs typeface="Avenir"/>
                <a:sym typeface="Avenir"/>
              </a:rPr>
              <a:t>: </a:t>
            </a:r>
            <a:r>
              <a:rPr lang="de-CH" sz="2000" b="0" i="0" u="none" strike="noStrike">
                <a:solidFill>
                  <a:schemeClr val="accent1"/>
                </a:solidFill>
                <a:latin typeface="Avenir"/>
                <a:ea typeface="Avenir"/>
                <a:cs typeface="Avenir"/>
                <a:sym typeface="Avenir"/>
              </a:rPr>
              <a:t>DIRS</a:t>
            </a:r>
            <a:r>
              <a:rPr lang="de-CH" sz="2000" b="0" i="0" u="none" strike="noStrike">
                <a:solidFill>
                  <a:schemeClr val="dk1"/>
                </a:solidFill>
                <a:latin typeface="Avenir"/>
                <a:ea typeface="Avenir"/>
                <a:cs typeface="Avenir"/>
                <a:sym typeface="Avenir"/>
              </a:rPr>
              <a:t>, </a:t>
            </a:r>
            <a:r>
              <a:rPr lang="de-CH" sz="2000" b="0" i="0" u="none" strike="noStrike">
                <a:solidFill>
                  <a:srgbClr val="FF0000"/>
                </a:solidFill>
                <a:latin typeface="Avenir"/>
                <a:ea typeface="Avenir"/>
                <a:cs typeface="Avenir"/>
                <a:sym typeface="Avenir"/>
              </a:rPr>
              <a:t>Crypton</a:t>
            </a:r>
            <a:endParaRPr/>
          </a:p>
        </p:txBody>
      </p:sp>
      <p:pic>
        <p:nvPicPr>
          <p:cNvPr id="519" name="Google Shape;519;p27" descr="Figure 1"/>
          <p:cNvPicPr preferRelativeResize="0"/>
          <p:nvPr/>
        </p:nvPicPr>
        <p:blipFill rotWithShape="1">
          <a:blip r:embed="rId3">
            <a:alphaModFix/>
          </a:blip>
          <a:srcRect t="64914" b="32936"/>
          <a:stretch/>
        </p:blipFill>
        <p:spPr>
          <a:xfrm>
            <a:off x="844545" y="2657944"/>
            <a:ext cx="10502905" cy="276999"/>
          </a:xfrm>
          <a:prstGeom prst="rect">
            <a:avLst/>
          </a:prstGeom>
          <a:noFill/>
          <a:ln>
            <a:noFill/>
          </a:ln>
        </p:spPr>
      </p:pic>
      <p:sp>
        <p:nvSpPr>
          <p:cNvPr id="520" name="Google Shape;520;p27"/>
          <p:cNvSpPr txBox="1"/>
          <p:nvPr/>
        </p:nvSpPr>
        <p:spPr>
          <a:xfrm>
            <a:off x="9853924" y="6581001"/>
            <a:ext cx="2338076"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a:solidFill>
                  <a:schemeClr val="dk1"/>
                </a:solidFill>
                <a:latin typeface="Avenir"/>
                <a:ea typeface="Avenir"/>
                <a:cs typeface="Avenir"/>
                <a:sym typeface="Avenir"/>
              </a:rPr>
              <a:t>Wicker et al 2007, </a:t>
            </a:r>
            <a:r>
              <a:rPr lang="de-CH" sz="1200" i="1">
                <a:solidFill>
                  <a:schemeClr val="dk1"/>
                </a:solidFill>
                <a:latin typeface="Avenir"/>
                <a:ea typeface="Avenir"/>
                <a:cs typeface="Avenir"/>
                <a:sym typeface="Avenir"/>
              </a:rPr>
              <a:t>Nat Rev Gen</a:t>
            </a:r>
            <a:endParaRPr sz="1200" i="1">
              <a:solidFill>
                <a:schemeClr val="dk1"/>
              </a:solidFill>
              <a:latin typeface="Avenir"/>
              <a:ea typeface="Avenir"/>
              <a:cs typeface="Avenir"/>
              <a:sym typeface="Avenir"/>
            </a:endParaRPr>
          </a:p>
        </p:txBody>
      </p:sp>
      <p:sp>
        <p:nvSpPr>
          <p:cNvPr id="521" name="Google Shape;521;p27"/>
          <p:cNvSpPr txBox="1"/>
          <p:nvPr/>
        </p:nvSpPr>
        <p:spPr>
          <a:xfrm>
            <a:off x="7729673" y="4946488"/>
            <a:ext cx="260334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b="1">
                <a:solidFill>
                  <a:schemeClr val="accent1"/>
                </a:solidFill>
                <a:latin typeface="Calibri"/>
                <a:ea typeface="Calibri"/>
                <a:cs typeface="Calibri"/>
                <a:sym typeface="Calibri"/>
              </a:rPr>
              <a:t>Class I: retrotransposons</a:t>
            </a:r>
            <a:endParaRPr sz="1800" b="1">
              <a:solidFill>
                <a:schemeClr val="accent1"/>
              </a:solidFill>
              <a:latin typeface="Calibri"/>
              <a:ea typeface="Calibri"/>
              <a:cs typeface="Calibri"/>
              <a:sym typeface="Calibri"/>
            </a:endParaRPr>
          </a:p>
          <a:p>
            <a:pPr marL="0" marR="0" lvl="0" indent="0" algn="l" rtl="0">
              <a:spcBef>
                <a:spcPts val="0"/>
              </a:spcBef>
              <a:spcAft>
                <a:spcPts val="0"/>
              </a:spcAft>
              <a:buNone/>
            </a:pPr>
            <a:r>
              <a:rPr lang="de-CH" sz="1800" b="1">
                <a:solidFill>
                  <a:srgbClr val="FF0000"/>
                </a:solidFill>
                <a:latin typeface="Calibri"/>
                <a:ea typeface="Calibri"/>
                <a:cs typeface="Calibri"/>
                <a:sym typeface="Calibri"/>
              </a:rPr>
              <a:t>Class II: DNA transposons</a:t>
            </a:r>
            <a:endParaRPr sz="1800" b="1">
              <a:solidFill>
                <a:srgbClr val="FF0000"/>
              </a:solidFill>
              <a:latin typeface="Calibri"/>
              <a:ea typeface="Calibri"/>
              <a:cs typeface="Calibri"/>
              <a:sym typeface="Calibri"/>
            </a:endParaRPr>
          </a:p>
        </p:txBody>
      </p:sp>
      <p:pic>
        <p:nvPicPr>
          <p:cNvPr id="522" name="Google Shape;522;p27" descr="Figure 1"/>
          <p:cNvPicPr preferRelativeResize="0"/>
          <p:nvPr/>
        </p:nvPicPr>
        <p:blipFill rotWithShape="1">
          <a:blip r:embed="rId3">
            <a:alphaModFix/>
          </a:blip>
          <a:srcRect t="17385" b="80464"/>
          <a:stretch/>
        </p:blipFill>
        <p:spPr>
          <a:xfrm>
            <a:off x="844544" y="1832391"/>
            <a:ext cx="10502905" cy="276999"/>
          </a:xfrm>
          <a:prstGeom prst="rect">
            <a:avLst/>
          </a:prstGeom>
          <a:noFill/>
          <a:ln>
            <a:noFill/>
          </a:ln>
        </p:spPr>
      </p:pic>
      <p:pic>
        <p:nvPicPr>
          <p:cNvPr id="523" name="Google Shape;523;p27" descr="Figure 1"/>
          <p:cNvPicPr preferRelativeResize="0"/>
          <p:nvPr/>
        </p:nvPicPr>
        <p:blipFill rotWithShape="1">
          <a:blip r:embed="rId3">
            <a:alphaModFix/>
          </a:blip>
          <a:srcRect t="66841" b="30465"/>
          <a:stretch/>
        </p:blipFill>
        <p:spPr>
          <a:xfrm>
            <a:off x="844544" y="2303561"/>
            <a:ext cx="10502905" cy="347043"/>
          </a:xfrm>
          <a:prstGeom prst="rect">
            <a:avLst/>
          </a:prstGeom>
          <a:noFill/>
          <a:ln>
            <a:noFill/>
          </a:ln>
        </p:spPr>
      </p:pic>
      <p:pic>
        <p:nvPicPr>
          <p:cNvPr id="524" name="Google Shape;524;p27" descr="Figure 1"/>
          <p:cNvPicPr preferRelativeResize="0"/>
          <p:nvPr/>
        </p:nvPicPr>
        <p:blipFill rotWithShape="1">
          <a:blip r:embed="rId3">
            <a:alphaModFix/>
          </a:blip>
          <a:srcRect b="93813"/>
          <a:stretch/>
        </p:blipFill>
        <p:spPr>
          <a:xfrm>
            <a:off x="844544" y="1035365"/>
            <a:ext cx="10502905" cy="797026"/>
          </a:xfrm>
          <a:prstGeom prst="rect">
            <a:avLst/>
          </a:prstGeom>
          <a:noFill/>
          <a:ln>
            <a:noFill/>
          </a:ln>
        </p:spPr>
      </p:pic>
      <p:sp>
        <p:nvSpPr>
          <p:cNvPr id="3" name="Google Shape;174;p8">
            <a:extLst>
              <a:ext uri="{FF2B5EF4-FFF2-40B4-BE49-F238E27FC236}">
                <a16:creationId xmlns:a16="http://schemas.microsoft.com/office/drawing/2014/main" id="{5552CCA8-BE05-3D02-FB87-A65EF8749DCF}"/>
              </a:ext>
            </a:extLst>
          </p:cNvPr>
          <p:cNvSpPr txBox="1"/>
          <p:nvPr/>
        </p:nvSpPr>
        <p:spPr>
          <a:xfrm>
            <a:off x="1983230" y="131702"/>
            <a:ext cx="8225541" cy="646941"/>
          </a:xfrm>
          <a:prstGeom prst="roundRect">
            <a:avLst/>
          </a:prstGeom>
          <a:solidFill>
            <a:srgbClr val="8EA604">
              <a:alpha val="29804"/>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TEs </a:t>
            </a:r>
            <a:r>
              <a:rPr lang="de-CH" sz="3200" b="1" i="0" u="none" strike="noStrike" cap="none" dirty="0" err="1">
                <a:solidFill>
                  <a:schemeClr val="dk1"/>
                </a:solidFill>
                <a:latin typeface="Avenir"/>
                <a:ea typeface="Avenir"/>
                <a:cs typeface="Avenir"/>
                <a:sym typeface="Avenir"/>
              </a:rPr>
              <a:t>with</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Tyrosine</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Recombinase</a:t>
            </a:r>
            <a:endParaRPr sz="3200" b="1" i="0" u="none" strike="noStrike" cap="none" dirty="0">
              <a:solidFill>
                <a:schemeClr val="dk1"/>
              </a:solidFill>
              <a:latin typeface="Avenir"/>
              <a:ea typeface="Avenir"/>
              <a:cs typeface="Avenir"/>
              <a:sym typeface="Aveni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30" name="Google Shape;530;p28"/>
          <p:cNvPicPr preferRelativeResize="0"/>
          <p:nvPr/>
        </p:nvPicPr>
        <p:blipFill rotWithShape="1">
          <a:blip r:embed="rId3">
            <a:alphaModFix/>
          </a:blip>
          <a:srcRect/>
          <a:stretch/>
        </p:blipFill>
        <p:spPr>
          <a:xfrm>
            <a:off x="2524125" y="1435317"/>
            <a:ext cx="7143750" cy="4286250"/>
          </a:xfrm>
          <a:prstGeom prst="rect">
            <a:avLst/>
          </a:prstGeom>
          <a:noFill/>
          <a:ln>
            <a:noFill/>
          </a:ln>
        </p:spPr>
      </p:pic>
      <p:sp>
        <p:nvSpPr>
          <p:cNvPr id="531" name="Google Shape;531;p28"/>
          <p:cNvSpPr txBox="1"/>
          <p:nvPr/>
        </p:nvSpPr>
        <p:spPr>
          <a:xfrm>
            <a:off x="9973636" y="6581001"/>
            <a:ext cx="2218364"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a:solidFill>
                  <a:schemeClr val="dk1"/>
                </a:solidFill>
                <a:latin typeface="Avenir"/>
                <a:ea typeface="Avenir"/>
                <a:cs typeface="Avenir"/>
                <a:sym typeface="Avenir"/>
              </a:rPr>
              <a:t>Rice 2005, </a:t>
            </a:r>
            <a:r>
              <a:rPr lang="de-CH" sz="1200" i="1">
                <a:solidFill>
                  <a:schemeClr val="dk1"/>
                </a:solidFill>
                <a:latin typeface="Avenir"/>
                <a:ea typeface="Avenir"/>
                <a:cs typeface="Avenir"/>
                <a:sym typeface="Avenir"/>
              </a:rPr>
              <a:t>Nat Struct Mol Bio</a:t>
            </a:r>
            <a:endParaRPr sz="1200" i="1">
              <a:solidFill>
                <a:schemeClr val="dk1"/>
              </a:solidFill>
              <a:latin typeface="Avenir"/>
              <a:ea typeface="Avenir"/>
              <a:cs typeface="Avenir"/>
              <a:sym typeface="Avenir"/>
            </a:endParaRPr>
          </a:p>
        </p:txBody>
      </p:sp>
      <p:sp>
        <p:nvSpPr>
          <p:cNvPr id="532" name="Google Shape;532;p28"/>
          <p:cNvSpPr/>
          <p:nvPr/>
        </p:nvSpPr>
        <p:spPr>
          <a:xfrm>
            <a:off x="7727950" y="1717892"/>
            <a:ext cx="1752600" cy="173355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3" name="Google Shape;533;p28"/>
          <p:cNvSpPr txBox="1"/>
          <p:nvPr/>
        </p:nvSpPr>
        <p:spPr>
          <a:xfrm>
            <a:off x="9667875" y="2400001"/>
            <a:ext cx="195438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Avenir"/>
                <a:ea typeface="Avenir"/>
                <a:cs typeface="Avenir"/>
                <a:sym typeface="Avenir"/>
              </a:rPr>
              <a:t>Holliday junction</a:t>
            </a:r>
            <a:endParaRPr sz="1800">
              <a:solidFill>
                <a:schemeClr val="dk1"/>
              </a:solidFill>
              <a:latin typeface="Avenir"/>
              <a:ea typeface="Avenir"/>
              <a:cs typeface="Avenir"/>
              <a:sym typeface="Avenir"/>
            </a:endParaRPr>
          </a:p>
        </p:txBody>
      </p:sp>
      <p:sp>
        <p:nvSpPr>
          <p:cNvPr id="534" name="Google Shape;534;p28"/>
          <p:cNvSpPr txBox="1"/>
          <p:nvPr/>
        </p:nvSpPr>
        <p:spPr>
          <a:xfrm>
            <a:off x="161108" y="6350168"/>
            <a:ext cx="5485604" cy="369332"/>
          </a:xfrm>
          <a:prstGeom prst="rect">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lt1"/>
                </a:solidFill>
                <a:latin typeface="Avenir"/>
                <a:ea typeface="Avenir"/>
                <a:cs typeface="Avenir"/>
                <a:sym typeface="Avenir"/>
              </a:rPr>
              <a:t>DIRS and Cryptons have no TSDs (with exceptions)</a:t>
            </a:r>
            <a:endParaRPr sz="1800">
              <a:solidFill>
                <a:schemeClr val="lt1"/>
              </a:solidFill>
              <a:latin typeface="Avenir"/>
              <a:ea typeface="Avenir"/>
              <a:cs typeface="Avenir"/>
              <a:sym typeface="Avenir"/>
            </a:endParaRPr>
          </a:p>
        </p:txBody>
      </p:sp>
      <p:sp>
        <p:nvSpPr>
          <p:cNvPr id="2" name="Google Shape;174;p8">
            <a:extLst>
              <a:ext uri="{FF2B5EF4-FFF2-40B4-BE49-F238E27FC236}">
                <a16:creationId xmlns:a16="http://schemas.microsoft.com/office/drawing/2014/main" id="{0E2870C0-EDBA-A333-C139-93635B7AEAE9}"/>
              </a:ext>
            </a:extLst>
          </p:cNvPr>
          <p:cNvSpPr txBox="1"/>
          <p:nvPr/>
        </p:nvSpPr>
        <p:spPr>
          <a:xfrm>
            <a:off x="1983230" y="131702"/>
            <a:ext cx="8225541" cy="646941"/>
          </a:xfrm>
          <a:prstGeom prst="roundRect">
            <a:avLst/>
          </a:prstGeom>
          <a:solidFill>
            <a:srgbClr val="8EA604">
              <a:alpha val="29804"/>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Site-</a:t>
            </a:r>
            <a:r>
              <a:rPr lang="de-CH" sz="3200" b="1" i="0" u="none" strike="noStrike" cap="none" dirty="0" err="1">
                <a:solidFill>
                  <a:schemeClr val="dk1"/>
                </a:solidFill>
                <a:latin typeface="Avenir"/>
                <a:ea typeface="Avenir"/>
                <a:cs typeface="Avenir"/>
                <a:sym typeface="Avenir"/>
              </a:rPr>
              <a:t>specific</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recombination</a:t>
            </a:r>
            <a:endParaRPr sz="3200" b="1" i="0" u="none" strike="noStrike" cap="none" dirty="0">
              <a:solidFill>
                <a:schemeClr val="dk1"/>
              </a:solidFill>
              <a:latin typeface="Avenir"/>
              <a:ea typeface="Avenir"/>
              <a:cs typeface="Avenir"/>
              <a:sym typeface="Aveni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EA9B1-8249-D219-9F27-7C610CB2A154}"/>
            </a:ext>
          </a:extLst>
        </p:cNvPr>
        <p:cNvGrpSpPr/>
        <p:nvPr/>
      </p:nvGrpSpPr>
      <p:grpSpPr>
        <a:xfrm>
          <a:off x="0" y="0"/>
          <a:ext cx="0" cy="0"/>
          <a:chOff x="0" y="0"/>
          <a:chExt cx="0" cy="0"/>
        </a:xfrm>
      </p:grpSpPr>
      <p:sp>
        <p:nvSpPr>
          <p:cNvPr id="2" name="Google Shape;174;p8">
            <a:extLst>
              <a:ext uri="{FF2B5EF4-FFF2-40B4-BE49-F238E27FC236}">
                <a16:creationId xmlns:a16="http://schemas.microsoft.com/office/drawing/2014/main" id="{E774B762-7231-78BD-A0A8-2D2FC823F520}"/>
              </a:ext>
            </a:extLst>
          </p:cNvPr>
          <p:cNvSpPr txBox="1"/>
          <p:nvPr/>
        </p:nvSpPr>
        <p:spPr>
          <a:xfrm>
            <a:off x="1983230" y="131702"/>
            <a:ext cx="8225541" cy="646941"/>
          </a:xfrm>
          <a:prstGeom prst="roundRect">
            <a:avLst/>
          </a:prstGeom>
          <a:solidFill>
            <a:srgbClr val="F4F9F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TE </a:t>
            </a:r>
            <a:r>
              <a:rPr lang="de-CH" sz="3200" b="1" i="0" u="none" strike="noStrike" cap="none" dirty="0" err="1">
                <a:solidFill>
                  <a:schemeClr val="dk1"/>
                </a:solidFill>
                <a:latin typeface="Avenir"/>
                <a:ea typeface="Avenir"/>
                <a:cs typeface="Avenir"/>
                <a:sym typeface="Avenir"/>
              </a:rPr>
              <a:t>characteristics</a:t>
            </a:r>
            <a:r>
              <a:rPr lang="de-CH" sz="3200" b="1" i="0" u="none" strike="noStrike" cap="none" dirty="0">
                <a:solidFill>
                  <a:schemeClr val="dk1"/>
                </a:solidFill>
                <a:latin typeface="Avenir"/>
                <a:ea typeface="Avenir"/>
                <a:cs typeface="Avenir"/>
                <a:sym typeface="Avenir"/>
              </a:rPr>
              <a:t> so </a:t>
            </a:r>
            <a:r>
              <a:rPr lang="de-CH" sz="3200" b="1" i="0" u="none" strike="noStrike" cap="none" dirty="0" err="1">
                <a:solidFill>
                  <a:schemeClr val="dk1"/>
                </a:solidFill>
                <a:latin typeface="Avenir"/>
                <a:ea typeface="Avenir"/>
                <a:cs typeface="Avenir"/>
                <a:sym typeface="Avenir"/>
              </a:rPr>
              <a:t>far</a:t>
            </a:r>
            <a:r>
              <a:rPr lang="de-CH" sz="3200" b="1" i="0" u="none" strike="noStrike" cap="none" dirty="0">
                <a:solidFill>
                  <a:schemeClr val="dk1"/>
                </a:solidFill>
                <a:latin typeface="Avenir"/>
                <a:ea typeface="Avenir"/>
                <a:cs typeface="Avenir"/>
                <a:sym typeface="Avenir"/>
              </a:rPr>
              <a:t>...</a:t>
            </a:r>
          </a:p>
        </p:txBody>
      </p:sp>
      <p:sp>
        <p:nvSpPr>
          <p:cNvPr id="3" name="TextBox 2">
            <a:extLst>
              <a:ext uri="{FF2B5EF4-FFF2-40B4-BE49-F238E27FC236}">
                <a16:creationId xmlns:a16="http://schemas.microsoft.com/office/drawing/2014/main" id="{78AEAEE2-3FFE-6D2A-E743-60E2A9FC282B}"/>
              </a:ext>
            </a:extLst>
          </p:cNvPr>
          <p:cNvSpPr txBox="1"/>
          <p:nvPr/>
        </p:nvSpPr>
        <p:spPr>
          <a:xfrm>
            <a:off x="3617471" y="3907694"/>
            <a:ext cx="7543800" cy="830997"/>
          </a:xfrm>
          <a:prstGeom prst="rect">
            <a:avLst/>
          </a:prstGeom>
          <a:noFill/>
        </p:spPr>
        <p:txBody>
          <a:bodyPr wrap="square" rtlCol="0">
            <a:spAutoFit/>
          </a:bodyPr>
          <a:lstStyle/>
          <a:p>
            <a:r>
              <a:rPr lang="en-GB" sz="1600" dirty="0">
                <a:latin typeface="Avenir Book" panose="02000503020000020003" pitchFamily="2" charset="0"/>
              </a:rPr>
              <a:t>clustering (target site preferentiality)</a:t>
            </a:r>
          </a:p>
          <a:p>
            <a:r>
              <a:rPr lang="en-GB" sz="1600" dirty="0">
                <a:latin typeface="Avenir Book" panose="02000503020000020003" pitchFamily="2" charset="0"/>
              </a:rPr>
              <a:t>trans-mobilization of other mRNAs (e.g., non-autonomous TEs and retrogenes)</a:t>
            </a:r>
          </a:p>
          <a:p>
            <a:r>
              <a:rPr lang="en-GB" sz="1600" dirty="0">
                <a:latin typeface="Avenir Book" panose="02000503020000020003" pitchFamily="2" charset="0"/>
              </a:rPr>
              <a:t>trigger of non-allelic homologous (ectopic) recombination </a:t>
            </a:r>
          </a:p>
        </p:txBody>
      </p:sp>
      <p:sp>
        <p:nvSpPr>
          <p:cNvPr id="4" name="Oval 3">
            <a:extLst>
              <a:ext uri="{FF2B5EF4-FFF2-40B4-BE49-F238E27FC236}">
                <a16:creationId xmlns:a16="http://schemas.microsoft.com/office/drawing/2014/main" id="{2479F20A-B1D2-FD35-6711-515B82138970}"/>
              </a:ext>
            </a:extLst>
          </p:cNvPr>
          <p:cNvSpPr>
            <a:spLocks noChangeAspect="1"/>
          </p:cNvSpPr>
          <p:nvPr/>
        </p:nvSpPr>
        <p:spPr>
          <a:xfrm>
            <a:off x="2599130" y="2070100"/>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5" name="TextBox 4">
            <a:extLst>
              <a:ext uri="{FF2B5EF4-FFF2-40B4-BE49-F238E27FC236}">
                <a16:creationId xmlns:a16="http://schemas.microsoft.com/office/drawing/2014/main" id="{E5128272-42C4-BE28-509B-B0A992459D1B}"/>
              </a:ext>
            </a:extLst>
          </p:cNvPr>
          <p:cNvSpPr txBox="1"/>
          <p:nvPr/>
        </p:nvSpPr>
        <p:spPr>
          <a:xfrm>
            <a:off x="2921000" y="2024211"/>
            <a:ext cx="2178802" cy="338554"/>
          </a:xfrm>
          <a:prstGeom prst="rect">
            <a:avLst/>
          </a:prstGeom>
          <a:noFill/>
        </p:spPr>
        <p:txBody>
          <a:bodyPr wrap="none" rtlCol="0">
            <a:spAutoFit/>
          </a:bodyPr>
          <a:lstStyle/>
          <a:p>
            <a:r>
              <a:rPr lang="en-GB" sz="1600" dirty="0">
                <a:latin typeface="Avenir Book" panose="02000503020000020003" pitchFamily="2" charset="0"/>
              </a:rPr>
              <a:t>Promoter is necessary</a:t>
            </a:r>
          </a:p>
        </p:txBody>
      </p:sp>
      <p:sp>
        <p:nvSpPr>
          <p:cNvPr id="6" name="Oval 5">
            <a:extLst>
              <a:ext uri="{FF2B5EF4-FFF2-40B4-BE49-F238E27FC236}">
                <a16:creationId xmlns:a16="http://schemas.microsoft.com/office/drawing/2014/main" id="{FFCB7FBC-A1E5-4C5C-12E4-78E109271AE0}"/>
              </a:ext>
            </a:extLst>
          </p:cNvPr>
          <p:cNvSpPr>
            <a:spLocks noChangeAspect="1"/>
          </p:cNvSpPr>
          <p:nvPr/>
        </p:nvSpPr>
        <p:spPr>
          <a:xfrm>
            <a:off x="2599130" y="2590800"/>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7" name="TextBox 6">
            <a:extLst>
              <a:ext uri="{FF2B5EF4-FFF2-40B4-BE49-F238E27FC236}">
                <a16:creationId xmlns:a16="http://schemas.microsoft.com/office/drawing/2014/main" id="{AAAECDA8-3C52-A593-BBB4-68DCCE4EF7CD}"/>
              </a:ext>
            </a:extLst>
          </p:cNvPr>
          <p:cNvSpPr txBox="1"/>
          <p:nvPr/>
        </p:nvSpPr>
        <p:spPr>
          <a:xfrm>
            <a:off x="2921000" y="2544911"/>
            <a:ext cx="6202339" cy="338554"/>
          </a:xfrm>
          <a:prstGeom prst="rect">
            <a:avLst/>
          </a:prstGeom>
          <a:noFill/>
        </p:spPr>
        <p:txBody>
          <a:bodyPr wrap="none" rtlCol="0">
            <a:spAutoFit/>
          </a:bodyPr>
          <a:lstStyle/>
          <a:p>
            <a:r>
              <a:rPr lang="en-GB" sz="1600" dirty="0">
                <a:latin typeface="Avenir Book" panose="02000503020000020003" pitchFamily="2" charset="0"/>
              </a:rPr>
              <a:t>Encode proteins and recognition motifs for their own mobilization</a:t>
            </a:r>
          </a:p>
        </p:txBody>
      </p:sp>
      <p:sp>
        <p:nvSpPr>
          <p:cNvPr id="8" name="Oval 7">
            <a:extLst>
              <a:ext uri="{FF2B5EF4-FFF2-40B4-BE49-F238E27FC236}">
                <a16:creationId xmlns:a16="http://schemas.microsoft.com/office/drawing/2014/main" id="{EADA1247-7263-7BED-87CD-96D55EF6B9A9}"/>
              </a:ext>
            </a:extLst>
          </p:cNvPr>
          <p:cNvSpPr>
            <a:spLocks noChangeAspect="1"/>
          </p:cNvSpPr>
          <p:nvPr/>
        </p:nvSpPr>
        <p:spPr>
          <a:xfrm>
            <a:off x="2599130" y="3142357"/>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9" name="TextBox 8">
            <a:extLst>
              <a:ext uri="{FF2B5EF4-FFF2-40B4-BE49-F238E27FC236}">
                <a16:creationId xmlns:a16="http://schemas.microsoft.com/office/drawing/2014/main" id="{313D867F-6B95-CF2A-C106-B03BCA191E21}"/>
              </a:ext>
            </a:extLst>
          </p:cNvPr>
          <p:cNvSpPr txBox="1"/>
          <p:nvPr/>
        </p:nvSpPr>
        <p:spPr>
          <a:xfrm>
            <a:off x="2921000" y="3096468"/>
            <a:ext cx="6633547" cy="338554"/>
          </a:xfrm>
          <a:prstGeom prst="rect">
            <a:avLst/>
          </a:prstGeom>
          <a:noFill/>
        </p:spPr>
        <p:txBody>
          <a:bodyPr wrap="none" rtlCol="0">
            <a:spAutoFit/>
          </a:bodyPr>
          <a:lstStyle/>
          <a:p>
            <a:r>
              <a:rPr lang="en-GB" sz="1600" dirty="0">
                <a:latin typeface="Avenir Book" panose="02000503020000020003" pitchFamily="2" charset="0"/>
              </a:rPr>
              <a:t>Transpositions leave signatures in the genome: target site duplications</a:t>
            </a:r>
          </a:p>
        </p:txBody>
      </p:sp>
      <p:sp>
        <p:nvSpPr>
          <p:cNvPr id="10" name="Oval 9">
            <a:extLst>
              <a:ext uri="{FF2B5EF4-FFF2-40B4-BE49-F238E27FC236}">
                <a16:creationId xmlns:a16="http://schemas.microsoft.com/office/drawing/2014/main" id="{A5117529-6104-4B03-FF33-BDDB50C58E8E}"/>
              </a:ext>
            </a:extLst>
          </p:cNvPr>
          <p:cNvSpPr>
            <a:spLocks noChangeAspect="1"/>
          </p:cNvSpPr>
          <p:nvPr/>
        </p:nvSpPr>
        <p:spPr>
          <a:xfrm>
            <a:off x="2599130" y="3645806"/>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11" name="TextBox 10">
            <a:extLst>
              <a:ext uri="{FF2B5EF4-FFF2-40B4-BE49-F238E27FC236}">
                <a16:creationId xmlns:a16="http://schemas.microsoft.com/office/drawing/2014/main" id="{414EE407-AE9D-F674-56A7-3D4DE80E63A4}"/>
              </a:ext>
            </a:extLst>
          </p:cNvPr>
          <p:cNvSpPr txBox="1"/>
          <p:nvPr/>
        </p:nvSpPr>
        <p:spPr>
          <a:xfrm>
            <a:off x="2921000" y="3599917"/>
            <a:ext cx="7170553" cy="338554"/>
          </a:xfrm>
          <a:prstGeom prst="rect">
            <a:avLst/>
          </a:prstGeom>
          <a:noFill/>
        </p:spPr>
        <p:txBody>
          <a:bodyPr wrap="none" rtlCol="0">
            <a:spAutoFit/>
          </a:bodyPr>
          <a:lstStyle/>
          <a:p>
            <a:r>
              <a:rPr lang="en-GB" sz="1600" dirty="0">
                <a:latin typeface="Avenir Book" panose="02000503020000020003" pitchFamily="2" charset="0"/>
              </a:rPr>
              <a:t>Their particular mobilization can have different effects on genome evolution:</a:t>
            </a:r>
          </a:p>
        </p:txBody>
      </p:sp>
      <p:sp>
        <p:nvSpPr>
          <p:cNvPr id="12" name="Oval 11">
            <a:extLst>
              <a:ext uri="{FF2B5EF4-FFF2-40B4-BE49-F238E27FC236}">
                <a16:creationId xmlns:a16="http://schemas.microsoft.com/office/drawing/2014/main" id="{6CC35B7B-1418-C9C6-4272-011246E94205}"/>
              </a:ext>
            </a:extLst>
          </p:cNvPr>
          <p:cNvSpPr>
            <a:spLocks noChangeAspect="1"/>
          </p:cNvSpPr>
          <p:nvPr/>
        </p:nvSpPr>
        <p:spPr>
          <a:xfrm>
            <a:off x="3452201" y="4106098"/>
            <a:ext cx="144000" cy="144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15" name="Google Shape;319;p15">
            <a:extLst>
              <a:ext uri="{FF2B5EF4-FFF2-40B4-BE49-F238E27FC236}">
                <a16:creationId xmlns:a16="http://schemas.microsoft.com/office/drawing/2014/main" id="{6B659030-F118-153C-EE04-EF0C86BDECA2}"/>
              </a:ext>
            </a:extLst>
          </p:cNvPr>
          <p:cNvSpPr/>
          <p:nvPr/>
        </p:nvSpPr>
        <p:spPr>
          <a:xfrm>
            <a:off x="5099802" y="1990913"/>
            <a:ext cx="759592" cy="436809"/>
          </a:xfrm>
          <a:prstGeom prst="rightArrow">
            <a:avLst>
              <a:gd name="adj1" fmla="val 50000"/>
              <a:gd name="adj2" fmla="val 50000"/>
            </a:avLst>
          </a:prstGeom>
          <a:solidFill>
            <a:srgbClr val="0075A2"/>
          </a:solidFill>
          <a:ln w="12700" cap="flat" cmpd="sng">
            <a:solidFill>
              <a:srgbClr val="0075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F0B8EC31-4EB3-4B2D-78A9-F3A0A9B8EAA5}"/>
              </a:ext>
            </a:extLst>
          </p:cNvPr>
          <p:cNvSpPr txBox="1"/>
          <p:nvPr/>
        </p:nvSpPr>
        <p:spPr>
          <a:xfrm>
            <a:off x="5960775" y="2004614"/>
            <a:ext cx="2635658" cy="338554"/>
          </a:xfrm>
          <a:prstGeom prst="rect">
            <a:avLst/>
          </a:prstGeom>
          <a:noFill/>
        </p:spPr>
        <p:txBody>
          <a:bodyPr wrap="none" rtlCol="0">
            <a:spAutoFit/>
          </a:bodyPr>
          <a:lstStyle/>
          <a:p>
            <a:r>
              <a:rPr lang="en-GB" sz="1600" dirty="0">
                <a:latin typeface="Avenir Book" panose="02000503020000020003" pitchFamily="2" charset="0"/>
              </a:rPr>
              <a:t>Backup needed, e.g., LTRs</a:t>
            </a:r>
          </a:p>
        </p:txBody>
      </p:sp>
      <p:sp>
        <p:nvSpPr>
          <p:cNvPr id="17" name="Oval 16">
            <a:extLst>
              <a:ext uri="{FF2B5EF4-FFF2-40B4-BE49-F238E27FC236}">
                <a16:creationId xmlns:a16="http://schemas.microsoft.com/office/drawing/2014/main" id="{0B53A660-02B8-1BEC-A98A-EB9E54E4F575}"/>
              </a:ext>
            </a:extLst>
          </p:cNvPr>
          <p:cNvSpPr>
            <a:spLocks noChangeAspect="1"/>
          </p:cNvSpPr>
          <p:nvPr/>
        </p:nvSpPr>
        <p:spPr>
          <a:xfrm>
            <a:off x="3446042" y="4505733"/>
            <a:ext cx="144000" cy="144000"/>
          </a:xfrm>
          <a:prstGeom prst="ellipse">
            <a:avLst/>
          </a:prstGeom>
          <a:solidFill>
            <a:srgbClr val="02709C"/>
          </a:solidFill>
          <a:ln>
            <a:solidFill>
              <a:srgbClr val="0270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13" name="Oval 12">
            <a:extLst>
              <a:ext uri="{FF2B5EF4-FFF2-40B4-BE49-F238E27FC236}">
                <a16:creationId xmlns:a16="http://schemas.microsoft.com/office/drawing/2014/main" id="{7396A6C9-1BA2-8120-7173-C398662DC768}"/>
              </a:ext>
            </a:extLst>
          </p:cNvPr>
          <p:cNvSpPr>
            <a:spLocks noChangeAspect="1"/>
          </p:cNvSpPr>
          <p:nvPr/>
        </p:nvSpPr>
        <p:spPr>
          <a:xfrm>
            <a:off x="2599130" y="4870938"/>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14" name="TextBox 13">
            <a:extLst>
              <a:ext uri="{FF2B5EF4-FFF2-40B4-BE49-F238E27FC236}">
                <a16:creationId xmlns:a16="http://schemas.microsoft.com/office/drawing/2014/main" id="{0403CCA3-BA35-FBD2-046C-673F68BB90FD}"/>
              </a:ext>
            </a:extLst>
          </p:cNvPr>
          <p:cNvSpPr txBox="1"/>
          <p:nvPr/>
        </p:nvSpPr>
        <p:spPr>
          <a:xfrm>
            <a:off x="2921000" y="4825049"/>
            <a:ext cx="6495689" cy="338554"/>
          </a:xfrm>
          <a:prstGeom prst="rect">
            <a:avLst/>
          </a:prstGeom>
          <a:noFill/>
        </p:spPr>
        <p:txBody>
          <a:bodyPr wrap="none" rtlCol="0">
            <a:spAutoFit/>
          </a:bodyPr>
          <a:lstStyle/>
          <a:p>
            <a:r>
              <a:rPr lang="en-GB" sz="1600" dirty="0">
                <a:latin typeface="Avenir Book" panose="02000503020000020003" pitchFamily="2" charset="0"/>
              </a:rPr>
              <a:t>Excision-based transposition can also lead to </a:t>
            </a:r>
            <a:r>
              <a:rPr lang="en-GB" sz="1600">
                <a:latin typeface="Avenir Book" panose="02000503020000020003" pitchFamily="2" charset="0"/>
              </a:rPr>
              <a:t>increased copy number</a:t>
            </a:r>
            <a:endParaRPr lang="en-GB" sz="1600" dirty="0">
              <a:latin typeface="Avenir Book" panose="02000503020000020003" pitchFamily="2" charset="0"/>
            </a:endParaRPr>
          </a:p>
        </p:txBody>
      </p:sp>
      <p:sp>
        <p:nvSpPr>
          <p:cNvPr id="18" name="Oval 17">
            <a:extLst>
              <a:ext uri="{FF2B5EF4-FFF2-40B4-BE49-F238E27FC236}">
                <a16:creationId xmlns:a16="http://schemas.microsoft.com/office/drawing/2014/main" id="{719EAAE5-1E25-1C4A-5B93-6B0F08B4F0F4}"/>
              </a:ext>
            </a:extLst>
          </p:cNvPr>
          <p:cNvSpPr>
            <a:spLocks noChangeAspect="1"/>
          </p:cNvSpPr>
          <p:nvPr/>
        </p:nvSpPr>
        <p:spPr>
          <a:xfrm>
            <a:off x="2599130" y="5351842"/>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19" name="TextBox 18">
            <a:extLst>
              <a:ext uri="{FF2B5EF4-FFF2-40B4-BE49-F238E27FC236}">
                <a16:creationId xmlns:a16="http://schemas.microsoft.com/office/drawing/2014/main" id="{795A9BEE-5FA8-6E12-7B9C-5D7E1A8667BF}"/>
              </a:ext>
            </a:extLst>
          </p:cNvPr>
          <p:cNvSpPr txBox="1"/>
          <p:nvPr/>
        </p:nvSpPr>
        <p:spPr>
          <a:xfrm>
            <a:off x="2921000" y="5305953"/>
            <a:ext cx="8039380" cy="338554"/>
          </a:xfrm>
          <a:prstGeom prst="rect">
            <a:avLst/>
          </a:prstGeom>
          <a:noFill/>
        </p:spPr>
        <p:txBody>
          <a:bodyPr wrap="none" rtlCol="0">
            <a:spAutoFit/>
          </a:bodyPr>
          <a:lstStyle/>
          <a:p>
            <a:r>
              <a:rPr lang="en-GB" sz="1600" dirty="0">
                <a:latin typeface="Avenir Book" panose="02000503020000020003" pitchFamily="2" charset="0"/>
              </a:rPr>
              <a:t>TEs can originate from viruses and </a:t>
            </a:r>
            <a:r>
              <a:rPr lang="en-GB" sz="1600" dirty="0" err="1">
                <a:latin typeface="Avenir Book" panose="02000503020000020003" pitchFamily="2" charset="0"/>
              </a:rPr>
              <a:t>viceversa</a:t>
            </a:r>
            <a:r>
              <a:rPr lang="en-GB" sz="1600" dirty="0">
                <a:latin typeface="Avenir Book" panose="02000503020000020003" pitchFamily="2" charset="0"/>
              </a:rPr>
              <a:t> (e.g., LTR retrotransposons and </a:t>
            </a:r>
            <a:r>
              <a:rPr lang="en-GB" sz="1600" dirty="0" err="1">
                <a:latin typeface="Avenir Book" panose="02000503020000020003" pitchFamily="2" charset="0"/>
              </a:rPr>
              <a:t>Polintons</a:t>
            </a:r>
            <a:r>
              <a:rPr lang="en-GB" sz="1600" dirty="0">
                <a:latin typeface="Avenir Book" panose="02000503020000020003" pitchFamily="2" charset="0"/>
              </a:rPr>
              <a:t>)</a:t>
            </a:r>
          </a:p>
        </p:txBody>
      </p:sp>
      <p:sp>
        <p:nvSpPr>
          <p:cNvPr id="20" name="Oval 19">
            <a:extLst>
              <a:ext uri="{FF2B5EF4-FFF2-40B4-BE49-F238E27FC236}">
                <a16:creationId xmlns:a16="http://schemas.microsoft.com/office/drawing/2014/main" id="{EFD719CF-3029-E366-EA3C-F7F1A6C01778}"/>
              </a:ext>
            </a:extLst>
          </p:cNvPr>
          <p:cNvSpPr>
            <a:spLocks noChangeAspect="1"/>
          </p:cNvSpPr>
          <p:nvPr/>
        </p:nvSpPr>
        <p:spPr>
          <a:xfrm>
            <a:off x="2599130" y="5832746"/>
            <a:ext cx="216000" cy="216000"/>
          </a:xfrm>
          <a:prstGeom prst="ellipse">
            <a:avLst/>
          </a:prstGeom>
          <a:solidFill>
            <a:srgbClr val="78CDD7"/>
          </a:solidFill>
          <a:ln>
            <a:solidFill>
              <a:srgbClr val="78CD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Avenir Book" panose="02000503020000020003" pitchFamily="2" charset="0"/>
            </a:endParaRPr>
          </a:p>
        </p:txBody>
      </p:sp>
      <p:sp>
        <p:nvSpPr>
          <p:cNvPr id="21" name="TextBox 20">
            <a:extLst>
              <a:ext uri="{FF2B5EF4-FFF2-40B4-BE49-F238E27FC236}">
                <a16:creationId xmlns:a16="http://schemas.microsoft.com/office/drawing/2014/main" id="{08CFF1A9-A5C0-A34E-8CC8-A3330D2E379C}"/>
              </a:ext>
            </a:extLst>
          </p:cNvPr>
          <p:cNvSpPr txBox="1"/>
          <p:nvPr/>
        </p:nvSpPr>
        <p:spPr>
          <a:xfrm>
            <a:off x="2921000" y="5786857"/>
            <a:ext cx="7779694" cy="338554"/>
          </a:xfrm>
          <a:prstGeom prst="rect">
            <a:avLst/>
          </a:prstGeom>
          <a:noFill/>
        </p:spPr>
        <p:txBody>
          <a:bodyPr wrap="none" rtlCol="0">
            <a:spAutoFit/>
          </a:bodyPr>
          <a:lstStyle/>
          <a:p>
            <a:r>
              <a:rPr lang="en-GB" sz="1600" dirty="0">
                <a:latin typeface="Avenir Book" panose="02000503020000020003" pitchFamily="2" charset="0"/>
              </a:rPr>
              <a:t>Human classification of TEs not always can account for complex evolutionary origins</a:t>
            </a:r>
          </a:p>
        </p:txBody>
      </p:sp>
    </p:spTree>
    <p:extLst>
      <p:ext uri="{BB962C8B-B14F-4D97-AF65-F5344CB8AC3E}">
        <p14:creationId xmlns:p14="http://schemas.microsoft.com/office/powerpoint/2010/main" val="4225901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40" name="Google Shape;540;p29"/>
          <p:cNvPicPr preferRelativeResize="0"/>
          <p:nvPr/>
        </p:nvPicPr>
        <p:blipFill rotWithShape="1">
          <a:blip r:embed="rId3">
            <a:alphaModFix/>
          </a:blip>
          <a:srcRect b="37424"/>
          <a:stretch/>
        </p:blipFill>
        <p:spPr>
          <a:xfrm>
            <a:off x="2449974" y="2462700"/>
            <a:ext cx="7292051" cy="2403939"/>
          </a:xfrm>
          <a:prstGeom prst="rect">
            <a:avLst/>
          </a:prstGeom>
          <a:noFill/>
          <a:ln>
            <a:noFill/>
          </a:ln>
        </p:spPr>
      </p:pic>
      <p:sp>
        <p:nvSpPr>
          <p:cNvPr id="541" name="Google Shape;541;p29"/>
          <p:cNvSpPr txBox="1"/>
          <p:nvPr/>
        </p:nvSpPr>
        <p:spPr>
          <a:xfrm>
            <a:off x="4483315" y="1885361"/>
            <a:ext cx="322537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2000">
                <a:solidFill>
                  <a:schemeClr val="dk1"/>
                </a:solidFill>
                <a:latin typeface="Avenir"/>
                <a:ea typeface="Avenir"/>
                <a:cs typeface="Avenir"/>
                <a:sym typeface="Avenir"/>
              </a:rPr>
              <a:t>Non-LTR retrotransposons</a:t>
            </a:r>
            <a:endParaRPr sz="2000">
              <a:solidFill>
                <a:schemeClr val="dk1"/>
              </a:solidFill>
              <a:latin typeface="Avenir"/>
              <a:ea typeface="Avenir"/>
              <a:cs typeface="Avenir"/>
              <a:sym typeface="Avenir"/>
            </a:endParaRPr>
          </a:p>
        </p:txBody>
      </p:sp>
      <p:sp>
        <p:nvSpPr>
          <p:cNvPr id="2" name="Google Shape;174;p8">
            <a:extLst>
              <a:ext uri="{FF2B5EF4-FFF2-40B4-BE49-F238E27FC236}">
                <a16:creationId xmlns:a16="http://schemas.microsoft.com/office/drawing/2014/main" id="{4401CD64-828B-3587-18E0-DB90A8E0C8C1}"/>
              </a:ext>
            </a:extLst>
          </p:cNvPr>
          <p:cNvSpPr txBox="1"/>
          <p:nvPr/>
        </p:nvSpPr>
        <p:spPr>
          <a:xfrm>
            <a:off x="1983230" y="131702"/>
            <a:ext cx="8225541" cy="646941"/>
          </a:xfrm>
          <a:prstGeom prst="roundRect">
            <a:avLst/>
          </a:prstGeom>
          <a:solidFill>
            <a:srgbClr val="E63946">
              <a:alpha val="29804"/>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Non-</a:t>
            </a:r>
            <a:r>
              <a:rPr lang="de-CH" sz="3200" b="1" i="0" u="none" strike="noStrike" cap="none" dirty="0" err="1">
                <a:solidFill>
                  <a:schemeClr val="dk1"/>
                </a:solidFill>
                <a:latin typeface="Avenir"/>
                <a:ea typeface="Avenir"/>
                <a:cs typeface="Avenir"/>
                <a:sym typeface="Avenir"/>
              </a:rPr>
              <a:t>autonomous</a:t>
            </a:r>
            <a:r>
              <a:rPr lang="de-CH" sz="3200" b="1" i="0" u="none" strike="noStrike" cap="none" dirty="0">
                <a:solidFill>
                  <a:schemeClr val="dk1"/>
                </a:solidFill>
                <a:latin typeface="Avenir"/>
                <a:ea typeface="Avenir"/>
                <a:cs typeface="Avenir"/>
                <a:sym typeface="Avenir"/>
              </a:rPr>
              <a:t> TEs</a:t>
            </a:r>
            <a:endParaRPr sz="3200" b="1" i="0" u="none" strike="noStrike" cap="none" dirty="0">
              <a:solidFill>
                <a:schemeClr val="dk1"/>
              </a:solidFill>
              <a:latin typeface="Avenir"/>
              <a:ea typeface="Avenir"/>
              <a:cs typeface="Avenir"/>
              <a:sym typeface="Aveni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cxnSp>
        <p:nvCxnSpPr>
          <p:cNvPr id="547" name="Google Shape;547;p30"/>
          <p:cNvCxnSpPr/>
          <p:nvPr/>
        </p:nvCxnSpPr>
        <p:spPr>
          <a:xfrm>
            <a:off x="3438484" y="4388947"/>
            <a:ext cx="2316712" cy="0"/>
          </a:xfrm>
          <a:prstGeom prst="straightConnector1">
            <a:avLst/>
          </a:prstGeom>
          <a:noFill/>
          <a:ln w="111125" cap="flat" cmpd="sng">
            <a:solidFill>
              <a:schemeClr val="accent3"/>
            </a:solidFill>
            <a:prstDash val="solid"/>
            <a:miter lim="800000"/>
            <a:headEnd type="none" w="sm" len="sm"/>
            <a:tailEnd type="none" w="sm" len="sm"/>
          </a:ln>
        </p:spPr>
      </p:cxnSp>
      <p:sp>
        <p:nvSpPr>
          <p:cNvPr id="548" name="Google Shape;548;p30"/>
          <p:cNvSpPr/>
          <p:nvPr/>
        </p:nvSpPr>
        <p:spPr>
          <a:xfrm>
            <a:off x="6047746" y="4325947"/>
            <a:ext cx="126000" cy="126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9" name="Google Shape;549;p30"/>
          <p:cNvSpPr/>
          <p:nvPr/>
        </p:nvSpPr>
        <p:spPr>
          <a:xfrm>
            <a:off x="3312484" y="4325947"/>
            <a:ext cx="126000" cy="126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550" name="Google Shape;550;p30"/>
          <p:cNvSpPr/>
          <p:nvPr/>
        </p:nvSpPr>
        <p:spPr>
          <a:xfrm>
            <a:off x="3438484" y="4170542"/>
            <a:ext cx="759592" cy="436809"/>
          </a:xfrm>
          <a:prstGeom prst="rightArrow">
            <a:avLst>
              <a:gd name="adj1" fmla="val 50000"/>
              <a:gd name="adj2" fmla="val 50000"/>
            </a:avLst>
          </a:prstGeom>
          <a:solidFill>
            <a:srgbClr val="0075A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1" name="Google Shape;551;p30"/>
          <p:cNvSpPr/>
          <p:nvPr/>
        </p:nvSpPr>
        <p:spPr>
          <a:xfrm>
            <a:off x="5288154" y="4191891"/>
            <a:ext cx="759592" cy="436809"/>
          </a:xfrm>
          <a:prstGeom prst="rightArrow">
            <a:avLst>
              <a:gd name="adj1" fmla="val 50000"/>
              <a:gd name="adj2" fmla="val 50000"/>
            </a:avLst>
          </a:prstGeom>
          <a:solidFill>
            <a:srgbClr val="0075A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2" name="Google Shape;552;p30"/>
          <p:cNvSpPr txBox="1"/>
          <p:nvPr/>
        </p:nvSpPr>
        <p:spPr>
          <a:xfrm>
            <a:off x="5288154" y="3835543"/>
            <a:ext cx="63043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dirty="0">
                <a:solidFill>
                  <a:schemeClr val="dk1"/>
                </a:solidFill>
                <a:latin typeface="Avenir"/>
                <a:ea typeface="Avenir"/>
                <a:cs typeface="Avenir"/>
                <a:sym typeface="Avenir"/>
              </a:rPr>
              <a:t>LTR</a:t>
            </a:r>
            <a:endParaRPr sz="1800" dirty="0">
              <a:solidFill>
                <a:schemeClr val="dk1"/>
              </a:solidFill>
              <a:latin typeface="Avenir"/>
              <a:ea typeface="Avenir"/>
              <a:cs typeface="Avenir"/>
              <a:sym typeface="Avenir"/>
            </a:endParaRPr>
          </a:p>
        </p:txBody>
      </p:sp>
      <p:sp>
        <p:nvSpPr>
          <p:cNvPr id="553" name="Google Shape;553;p30"/>
          <p:cNvSpPr txBox="1"/>
          <p:nvPr/>
        </p:nvSpPr>
        <p:spPr>
          <a:xfrm>
            <a:off x="3474499" y="3835543"/>
            <a:ext cx="62243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dirty="0">
                <a:solidFill>
                  <a:schemeClr val="dk1"/>
                </a:solidFill>
                <a:latin typeface="Avenir"/>
                <a:ea typeface="Avenir"/>
                <a:cs typeface="Avenir"/>
                <a:sym typeface="Avenir"/>
              </a:rPr>
              <a:t>LTR</a:t>
            </a:r>
            <a:endParaRPr sz="1800" dirty="0">
              <a:solidFill>
                <a:schemeClr val="dk1"/>
              </a:solidFill>
              <a:latin typeface="Avenir"/>
              <a:ea typeface="Avenir"/>
              <a:cs typeface="Avenir"/>
              <a:sym typeface="Avenir"/>
            </a:endParaRPr>
          </a:p>
        </p:txBody>
      </p:sp>
      <p:grpSp>
        <p:nvGrpSpPr>
          <p:cNvPr id="554" name="Google Shape;554;p30"/>
          <p:cNvGrpSpPr/>
          <p:nvPr/>
        </p:nvGrpSpPr>
        <p:grpSpPr>
          <a:xfrm>
            <a:off x="3312484" y="5097985"/>
            <a:ext cx="2599387" cy="798279"/>
            <a:chOff x="3627020" y="5097985"/>
            <a:chExt cx="2599387" cy="798279"/>
          </a:xfrm>
        </p:grpSpPr>
        <p:cxnSp>
          <p:nvCxnSpPr>
            <p:cNvPr id="555" name="Google Shape;555;p30"/>
            <p:cNvCxnSpPr/>
            <p:nvPr/>
          </p:nvCxnSpPr>
          <p:spPr>
            <a:xfrm rot="10800000" flipH="1">
              <a:off x="3753020" y="5677859"/>
              <a:ext cx="2006505" cy="1"/>
            </a:xfrm>
            <a:prstGeom prst="straightConnector1">
              <a:avLst/>
            </a:prstGeom>
            <a:noFill/>
            <a:ln w="111125" cap="flat" cmpd="sng">
              <a:solidFill>
                <a:schemeClr val="accent3"/>
              </a:solidFill>
              <a:prstDash val="solid"/>
              <a:miter lim="800000"/>
              <a:headEnd type="none" w="sm" len="sm"/>
              <a:tailEnd type="none" w="sm" len="sm"/>
            </a:ln>
          </p:spPr>
        </p:cxnSp>
        <p:sp>
          <p:nvSpPr>
            <p:cNvPr id="556" name="Google Shape;556;p30"/>
            <p:cNvSpPr/>
            <p:nvPr/>
          </p:nvSpPr>
          <p:spPr>
            <a:xfrm>
              <a:off x="6100407" y="5614860"/>
              <a:ext cx="126000" cy="126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7" name="Google Shape;557;p30"/>
            <p:cNvSpPr/>
            <p:nvPr/>
          </p:nvSpPr>
          <p:spPr>
            <a:xfrm>
              <a:off x="3627020" y="5614860"/>
              <a:ext cx="126000" cy="126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8" name="Google Shape;558;p30"/>
            <p:cNvSpPr/>
            <p:nvPr/>
          </p:nvSpPr>
          <p:spPr>
            <a:xfrm>
              <a:off x="3753020" y="5459455"/>
              <a:ext cx="759592" cy="436809"/>
            </a:xfrm>
            <a:prstGeom prst="rightArrow">
              <a:avLst>
                <a:gd name="adj1" fmla="val 50000"/>
                <a:gd name="adj2" fmla="val 50000"/>
              </a:avLst>
            </a:prstGeom>
            <a:solidFill>
              <a:srgbClr val="78CDD7"/>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30"/>
            <p:cNvSpPr/>
            <p:nvPr/>
          </p:nvSpPr>
          <p:spPr>
            <a:xfrm rot="10800000">
              <a:off x="5336408" y="5459454"/>
              <a:ext cx="759592" cy="436809"/>
            </a:xfrm>
            <a:prstGeom prst="rightArrow">
              <a:avLst>
                <a:gd name="adj1" fmla="val 50000"/>
                <a:gd name="adj2" fmla="val 50000"/>
              </a:avLst>
            </a:prstGeom>
            <a:solidFill>
              <a:srgbClr val="78CDD7"/>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0" name="Google Shape;560;p30"/>
            <p:cNvSpPr txBox="1"/>
            <p:nvPr/>
          </p:nvSpPr>
          <p:spPr>
            <a:xfrm>
              <a:off x="5554911" y="5097985"/>
              <a:ext cx="51328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dk1"/>
                  </a:solidFill>
                  <a:latin typeface="Avenir"/>
                  <a:ea typeface="Avenir"/>
                  <a:cs typeface="Avenir"/>
                  <a:sym typeface="Avenir"/>
                </a:rPr>
                <a:t>TIR</a:t>
              </a:r>
              <a:endParaRPr sz="1800">
                <a:solidFill>
                  <a:schemeClr val="dk1"/>
                </a:solidFill>
                <a:latin typeface="Avenir"/>
                <a:ea typeface="Avenir"/>
                <a:cs typeface="Avenir"/>
                <a:sym typeface="Avenir"/>
              </a:endParaRPr>
            </a:p>
          </p:txBody>
        </p:sp>
        <p:sp>
          <p:nvSpPr>
            <p:cNvPr id="561" name="Google Shape;561;p30"/>
            <p:cNvSpPr txBox="1"/>
            <p:nvPr/>
          </p:nvSpPr>
          <p:spPr>
            <a:xfrm>
              <a:off x="3806796" y="5124456"/>
              <a:ext cx="51328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dk1"/>
                  </a:solidFill>
                  <a:latin typeface="Avenir"/>
                  <a:ea typeface="Avenir"/>
                  <a:cs typeface="Avenir"/>
                  <a:sym typeface="Avenir"/>
                </a:rPr>
                <a:t>TIR</a:t>
              </a:r>
              <a:endParaRPr sz="1800">
                <a:solidFill>
                  <a:schemeClr val="dk1"/>
                </a:solidFill>
                <a:latin typeface="Avenir"/>
                <a:ea typeface="Avenir"/>
                <a:cs typeface="Avenir"/>
                <a:sym typeface="Avenir"/>
              </a:endParaRPr>
            </a:p>
          </p:txBody>
        </p:sp>
      </p:grpSp>
      <p:cxnSp>
        <p:nvCxnSpPr>
          <p:cNvPr id="565" name="Google Shape;565;p30"/>
          <p:cNvCxnSpPr/>
          <p:nvPr/>
        </p:nvCxnSpPr>
        <p:spPr>
          <a:xfrm>
            <a:off x="3438484" y="1882025"/>
            <a:ext cx="5697901" cy="0"/>
          </a:xfrm>
          <a:prstGeom prst="straightConnector1">
            <a:avLst/>
          </a:prstGeom>
          <a:noFill/>
          <a:ln w="111125" cap="flat" cmpd="sng">
            <a:solidFill>
              <a:schemeClr val="accent3"/>
            </a:solidFill>
            <a:prstDash val="solid"/>
            <a:miter lim="800000"/>
            <a:headEnd type="none" w="sm" len="sm"/>
            <a:tailEnd type="none" w="sm" len="sm"/>
          </a:ln>
        </p:spPr>
      </p:cxnSp>
      <p:sp>
        <p:nvSpPr>
          <p:cNvPr id="566" name="Google Shape;566;p30"/>
          <p:cNvSpPr/>
          <p:nvPr/>
        </p:nvSpPr>
        <p:spPr>
          <a:xfrm>
            <a:off x="9281435" y="1819025"/>
            <a:ext cx="126000" cy="126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7" name="Google Shape;567;p30"/>
          <p:cNvSpPr/>
          <p:nvPr/>
        </p:nvSpPr>
        <p:spPr>
          <a:xfrm>
            <a:off x="3312484" y="1819025"/>
            <a:ext cx="126000" cy="126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8" name="Google Shape;568;p30"/>
          <p:cNvSpPr/>
          <p:nvPr/>
        </p:nvSpPr>
        <p:spPr>
          <a:xfrm>
            <a:off x="3438484" y="1663620"/>
            <a:ext cx="759592" cy="436809"/>
          </a:xfrm>
          <a:prstGeom prst="rightArrow">
            <a:avLst>
              <a:gd name="adj1" fmla="val 50000"/>
              <a:gd name="adj2" fmla="val 50000"/>
            </a:avLst>
          </a:prstGeom>
          <a:solidFill>
            <a:srgbClr val="0075A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9" name="Google Shape;569;p30"/>
          <p:cNvSpPr/>
          <p:nvPr/>
        </p:nvSpPr>
        <p:spPr>
          <a:xfrm>
            <a:off x="8520338" y="1663619"/>
            <a:ext cx="759592" cy="436809"/>
          </a:xfrm>
          <a:prstGeom prst="rightArrow">
            <a:avLst>
              <a:gd name="adj1" fmla="val 50000"/>
              <a:gd name="adj2" fmla="val 50000"/>
            </a:avLst>
          </a:prstGeom>
          <a:solidFill>
            <a:srgbClr val="0075A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0" name="Google Shape;570;p30"/>
          <p:cNvSpPr txBox="1"/>
          <p:nvPr/>
        </p:nvSpPr>
        <p:spPr>
          <a:xfrm>
            <a:off x="8537203" y="1302150"/>
            <a:ext cx="64024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dirty="0">
                <a:solidFill>
                  <a:schemeClr val="dk1"/>
                </a:solidFill>
                <a:latin typeface="Avenir"/>
                <a:ea typeface="Avenir"/>
                <a:cs typeface="Avenir"/>
                <a:sym typeface="Avenir"/>
              </a:rPr>
              <a:t>LTR</a:t>
            </a:r>
            <a:endParaRPr sz="1800" dirty="0">
              <a:solidFill>
                <a:schemeClr val="dk1"/>
              </a:solidFill>
              <a:latin typeface="Avenir"/>
              <a:ea typeface="Avenir"/>
              <a:cs typeface="Avenir"/>
              <a:sym typeface="Avenir"/>
            </a:endParaRPr>
          </a:p>
        </p:txBody>
      </p:sp>
      <p:sp>
        <p:nvSpPr>
          <p:cNvPr id="571" name="Google Shape;571;p30"/>
          <p:cNvSpPr txBox="1"/>
          <p:nvPr/>
        </p:nvSpPr>
        <p:spPr>
          <a:xfrm>
            <a:off x="3474499" y="1328621"/>
            <a:ext cx="59605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dirty="0">
                <a:solidFill>
                  <a:schemeClr val="dk1"/>
                </a:solidFill>
                <a:latin typeface="Avenir"/>
                <a:ea typeface="Avenir"/>
                <a:cs typeface="Avenir"/>
                <a:sym typeface="Avenir"/>
              </a:rPr>
              <a:t>LTR</a:t>
            </a:r>
            <a:endParaRPr sz="1800" dirty="0">
              <a:solidFill>
                <a:schemeClr val="dk1"/>
              </a:solidFill>
              <a:latin typeface="Avenir"/>
              <a:ea typeface="Avenir"/>
              <a:cs typeface="Avenir"/>
              <a:sym typeface="Avenir"/>
            </a:endParaRPr>
          </a:p>
        </p:txBody>
      </p:sp>
      <p:sp>
        <p:nvSpPr>
          <p:cNvPr id="572" name="Google Shape;572;p30"/>
          <p:cNvSpPr txBox="1"/>
          <p:nvPr/>
        </p:nvSpPr>
        <p:spPr>
          <a:xfrm>
            <a:off x="5970568" y="1433500"/>
            <a:ext cx="70147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dk1"/>
                </a:solidFill>
                <a:latin typeface="Avenir"/>
                <a:ea typeface="Avenir"/>
                <a:cs typeface="Avenir"/>
                <a:sym typeface="Avenir"/>
              </a:rPr>
              <a:t>GAG</a:t>
            </a:r>
            <a:endParaRPr sz="1800">
              <a:solidFill>
                <a:schemeClr val="dk1"/>
              </a:solidFill>
              <a:latin typeface="Avenir"/>
              <a:ea typeface="Avenir"/>
              <a:cs typeface="Avenir"/>
              <a:sym typeface="Avenir"/>
            </a:endParaRPr>
          </a:p>
        </p:txBody>
      </p:sp>
      <p:sp>
        <p:nvSpPr>
          <p:cNvPr id="573" name="Google Shape;573;p30"/>
          <p:cNvSpPr txBox="1"/>
          <p:nvPr/>
        </p:nvSpPr>
        <p:spPr>
          <a:xfrm>
            <a:off x="4096931" y="1415654"/>
            <a:ext cx="59663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dk1"/>
                </a:solidFill>
                <a:latin typeface="Avenir"/>
                <a:ea typeface="Avenir"/>
                <a:cs typeface="Avenir"/>
                <a:sym typeface="Avenir"/>
              </a:rPr>
              <a:t>PBS</a:t>
            </a:r>
            <a:endParaRPr sz="1800">
              <a:solidFill>
                <a:schemeClr val="dk1"/>
              </a:solidFill>
              <a:latin typeface="Avenir"/>
              <a:ea typeface="Avenir"/>
              <a:cs typeface="Avenir"/>
              <a:sym typeface="Avenir"/>
            </a:endParaRPr>
          </a:p>
        </p:txBody>
      </p:sp>
      <p:sp>
        <p:nvSpPr>
          <p:cNvPr id="574" name="Google Shape;574;p30"/>
          <p:cNvSpPr txBox="1"/>
          <p:nvPr/>
        </p:nvSpPr>
        <p:spPr>
          <a:xfrm>
            <a:off x="8120605" y="1454930"/>
            <a:ext cx="58407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dk1"/>
                </a:solidFill>
                <a:latin typeface="Avenir"/>
                <a:ea typeface="Avenir"/>
                <a:cs typeface="Avenir"/>
                <a:sym typeface="Avenir"/>
              </a:rPr>
              <a:t>PPT</a:t>
            </a:r>
            <a:endParaRPr sz="1800">
              <a:solidFill>
                <a:schemeClr val="dk1"/>
              </a:solidFill>
              <a:latin typeface="Avenir"/>
              <a:ea typeface="Avenir"/>
              <a:cs typeface="Avenir"/>
              <a:sym typeface="Avenir"/>
            </a:endParaRPr>
          </a:p>
        </p:txBody>
      </p:sp>
      <p:cxnSp>
        <p:nvCxnSpPr>
          <p:cNvPr id="576" name="Google Shape;576;p30"/>
          <p:cNvCxnSpPr/>
          <p:nvPr/>
        </p:nvCxnSpPr>
        <p:spPr>
          <a:xfrm>
            <a:off x="3438484" y="3136799"/>
            <a:ext cx="5697901" cy="0"/>
          </a:xfrm>
          <a:prstGeom prst="straightConnector1">
            <a:avLst/>
          </a:prstGeom>
          <a:noFill/>
          <a:ln w="111125" cap="flat" cmpd="sng">
            <a:solidFill>
              <a:schemeClr val="accent3"/>
            </a:solidFill>
            <a:prstDash val="solid"/>
            <a:miter lim="800000"/>
            <a:headEnd type="none" w="sm" len="sm"/>
            <a:tailEnd type="none" w="sm" len="sm"/>
          </a:ln>
        </p:spPr>
      </p:cxnSp>
      <p:sp>
        <p:nvSpPr>
          <p:cNvPr id="577" name="Google Shape;577;p30"/>
          <p:cNvSpPr/>
          <p:nvPr/>
        </p:nvSpPr>
        <p:spPr>
          <a:xfrm>
            <a:off x="9281435" y="3073799"/>
            <a:ext cx="126000" cy="126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8" name="Google Shape;578;p30"/>
          <p:cNvSpPr/>
          <p:nvPr/>
        </p:nvSpPr>
        <p:spPr>
          <a:xfrm>
            <a:off x="3312484" y="3073799"/>
            <a:ext cx="126000" cy="1260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9" name="Google Shape;579;p30"/>
          <p:cNvSpPr/>
          <p:nvPr/>
        </p:nvSpPr>
        <p:spPr>
          <a:xfrm>
            <a:off x="3438484" y="2918394"/>
            <a:ext cx="759592" cy="436809"/>
          </a:xfrm>
          <a:prstGeom prst="rightArrow">
            <a:avLst>
              <a:gd name="adj1" fmla="val 50000"/>
              <a:gd name="adj2" fmla="val 50000"/>
            </a:avLst>
          </a:prstGeom>
          <a:solidFill>
            <a:srgbClr val="0075A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0" name="Google Shape;580;p30"/>
          <p:cNvSpPr/>
          <p:nvPr/>
        </p:nvSpPr>
        <p:spPr>
          <a:xfrm>
            <a:off x="8520338" y="2918393"/>
            <a:ext cx="759592" cy="436809"/>
          </a:xfrm>
          <a:prstGeom prst="rightArrow">
            <a:avLst>
              <a:gd name="adj1" fmla="val 50000"/>
              <a:gd name="adj2" fmla="val 50000"/>
            </a:avLst>
          </a:prstGeom>
          <a:solidFill>
            <a:srgbClr val="0075A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1" name="Google Shape;581;p30"/>
          <p:cNvSpPr txBox="1"/>
          <p:nvPr/>
        </p:nvSpPr>
        <p:spPr>
          <a:xfrm>
            <a:off x="8537203" y="2556924"/>
            <a:ext cx="59663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dirty="0">
                <a:solidFill>
                  <a:schemeClr val="dk1"/>
                </a:solidFill>
                <a:latin typeface="Avenir"/>
                <a:ea typeface="Avenir"/>
                <a:cs typeface="Avenir"/>
                <a:sym typeface="Avenir"/>
              </a:rPr>
              <a:t>LTR</a:t>
            </a:r>
            <a:endParaRPr sz="1800" dirty="0">
              <a:solidFill>
                <a:schemeClr val="dk1"/>
              </a:solidFill>
              <a:latin typeface="Avenir"/>
              <a:ea typeface="Avenir"/>
              <a:cs typeface="Avenir"/>
              <a:sym typeface="Avenir"/>
            </a:endParaRPr>
          </a:p>
        </p:txBody>
      </p:sp>
      <p:sp>
        <p:nvSpPr>
          <p:cNvPr id="582" name="Google Shape;582;p30"/>
          <p:cNvSpPr txBox="1"/>
          <p:nvPr/>
        </p:nvSpPr>
        <p:spPr>
          <a:xfrm>
            <a:off x="3474499" y="2583395"/>
            <a:ext cx="59605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dirty="0">
                <a:solidFill>
                  <a:schemeClr val="dk1"/>
                </a:solidFill>
                <a:latin typeface="Avenir"/>
                <a:ea typeface="Avenir"/>
                <a:cs typeface="Avenir"/>
                <a:sym typeface="Avenir"/>
              </a:rPr>
              <a:t>LTR</a:t>
            </a:r>
            <a:endParaRPr sz="1800" dirty="0">
              <a:solidFill>
                <a:schemeClr val="dk1"/>
              </a:solidFill>
              <a:latin typeface="Avenir"/>
              <a:ea typeface="Avenir"/>
              <a:cs typeface="Avenir"/>
              <a:sym typeface="Avenir"/>
            </a:endParaRPr>
          </a:p>
        </p:txBody>
      </p:sp>
      <p:sp>
        <p:nvSpPr>
          <p:cNvPr id="583" name="Google Shape;583;p30"/>
          <p:cNvSpPr txBox="1"/>
          <p:nvPr/>
        </p:nvSpPr>
        <p:spPr>
          <a:xfrm>
            <a:off x="4033931" y="2688274"/>
            <a:ext cx="59663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dk1"/>
                </a:solidFill>
                <a:latin typeface="Avenir"/>
                <a:ea typeface="Avenir"/>
                <a:cs typeface="Avenir"/>
                <a:sym typeface="Avenir"/>
              </a:rPr>
              <a:t>PBS</a:t>
            </a:r>
            <a:endParaRPr sz="1800">
              <a:solidFill>
                <a:schemeClr val="dk1"/>
              </a:solidFill>
              <a:latin typeface="Avenir"/>
              <a:ea typeface="Avenir"/>
              <a:cs typeface="Avenir"/>
              <a:sym typeface="Avenir"/>
            </a:endParaRPr>
          </a:p>
        </p:txBody>
      </p:sp>
      <p:sp>
        <p:nvSpPr>
          <p:cNvPr id="584" name="Google Shape;584;p30"/>
          <p:cNvSpPr txBox="1"/>
          <p:nvPr/>
        </p:nvSpPr>
        <p:spPr>
          <a:xfrm>
            <a:off x="8057605" y="2699269"/>
            <a:ext cx="58407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a:solidFill>
                  <a:schemeClr val="dk1"/>
                </a:solidFill>
                <a:latin typeface="Avenir"/>
                <a:ea typeface="Avenir"/>
                <a:cs typeface="Avenir"/>
                <a:sym typeface="Avenir"/>
              </a:rPr>
              <a:t>PPT</a:t>
            </a:r>
            <a:endParaRPr sz="1800">
              <a:solidFill>
                <a:schemeClr val="dk1"/>
              </a:solidFill>
              <a:latin typeface="Avenir"/>
              <a:ea typeface="Avenir"/>
              <a:cs typeface="Avenir"/>
              <a:sym typeface="Avenir"/>
            </a:endParaRPr>
          </a:p>
        </p:txBody>
      </p:sp>
      <p:sp>
        <p:nvSpPr>
          <p:cNvPr id="585" name="Google Shape;585;p30"/>
          <p:cNvSpPr txBox="1"/>
          <p:nvPr/>
        </p:nvSpPr>
        <p:spPr>
          <a:xfrm>
            <a:off x="295593" y="1634359"/>
            <a:ext cx="20024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Avenir"/>
                <a:ea typeface="Avenir"/>
                <a:cs typeface="Avenir"/>
                <a:sym typeface="Avenir"/>
              </a:rPr>
              <a:t>Incomplete ORFs</a:t>
            </a:r>
            <a:endParaRPr sz="1800">
              <a:solidFill>
                <a:schemeClr val="dk1"/>
              </a:solidFill>
              <a:latin typeface="Avenir"/>
              <a:ea typeface="Avenir"/>
              <a:cs typeface="Avenir"/>
              <a:sym typeface="Avenir"/>
            </a:endParaRPr>
          </a:p>
        </p:txBody>
      </p:sp>
      <p:sp>
        <p:nvSpPr>
          <p:cNvPr id="586" name="Google Shape;586;p30"/>
          <p:cNvSpPr txBox="1"/>
          <p:nvPr/>
        </p:nvSpPr>
        <p:spPr>
          <a:xfrm>
            <a:off x="293928" y="2984080"/>
            <a:ext cx="37129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b="1">
                <a:solidFill>
                  <a:schemeClr val="dk1"/>
                </a:solidFill>
                <a:latin typeface="Avenir"/>
                <a:ea typeface="Avenir"/>
                <a:cs typeface="Avenir"/>
                <a:sym typeface="Avenir"/>
              </a:rPr>
              <a:t>LARDs</a:t>
            </a:r>
            <a:endParaRPr/>
          </a:p>
          <a:p>
            <a:pPr marL="0" marR="0" lvl="0" indent="0" algn="l" rtl="0">
              <a:spcBef>
                <a:spcPts val="0"/>
              </a:spcBef>
              <a:spcAft>
                <a:spcPts val="0"/>
              </a:spcAft>
              <a:buNone/>
            </a:pPr>
            <a:r>
              <a:rPr lang="de-CH" sz="1800">
                <a:solidFill>
                  <a:schemeClr val="dk1"/>
                </a:solidFill>
                <a:latin typeface="Avenir"/>
                <a:ea typeface="Avenir"/>
                <a:cs typeface="Avenir"/>
                <a:sym typeface="Avenir"/>
              </a:rPr>
              <a:t>Large retrotransposon derivatives</a:t>
            </a:r>
            <a:endParaRPr sz="1800">
              <a:solidFill>
                <a:schemeClr val="dk1"/>
              </a:solidFill>
              <a:latin typeface="Avenir"/>
              <a:ea typeface="Avenir"/>
              <a:cs typeface="Avenir"/>
              <a:sym typeface="Avenir"/>
            </a:endParaRPr>
          </a:p>
        </p:txBody>
      </p:sp>
      <p:sp>
        <p:nvSpPr>
          <p:cNvPr id="587" name="Google Shape;587;p30"/>
          <p:cNvSpPr txBox="1"/>
          <p:nvPr/>
        </p:nvSpPr>
        <p:spPr>
          <a:xfrm>
            <a:off x="293928" y="3937112"/>
            <a:ext cx="327371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b="1">
                <a:solidFill>
                  <a:schemeClr val="dk1"/>
                </a:solidFill>
                <a:latin typeface="Avenir"/>
                <a:ea typeface="Avenir"/>
                <a:cs typeface="Avenir"/>
                <a:sym typeface="Avenir"/>
              </a:rPr>
              <a:t>TRIMs</a:t>
            </a:r>
            <a:endParaRPr/>
          </a:p>
          <a:p>
            <a:pPr marL="0" marR="0" lvl="0" indent="0" algn="l" rtl="0">
              <a:spcBef>
                <a:spcPts val="0"/>
              </a:spcBef>
              <a:spcAft>
                <a:spcPts val="0"/>
              </a:spcAft>
              <a:buNone/>
            </a:pPr>
            <a:r>
              <a:rPr lang="de-CH" sz="1800">
                <a:solidFill>
                  <a:schemeClr val="dk1"/>
                </a:solidFill>
                <a:latin typeface="Avenir"/>
                <a:ea typeface="Avenir"/>
                <a:cs typeface="Avenir"/>
                <a:sym typeface="Avenir"/>
              </a:rPr>
              <a:t>Terminal-repeat</a:t>
            </a:r>
            <a:endParaRPr sz="1800">
              <a:solidFill>
                <a:schemeClr val="dk1"/>
              </a:solidFill>
              <a:latin typeface="Avenir"/>
              <a:ea typeface="Avenir"/>
              <a:cs typeface="Avenir"/>
              <a:sym typeface="Avenir"/>
            </a:endParaRPr>
          </a:p>
          <a:p>
            <a:pPr marL="0" marR="0" lvl="0" indent="0" algn="l" rtl="0">
              <a:spcBef>
                <a:spcPts val="0"/>
              </a:spcBef>
              <a:spcAft>
                <a:spcPts val="0"/>
              </a:spcAft>
              <a:buNone/>
            </a:pPr>
            <a:r>
              <a:rPr lang="de-CH" sz="1800">
                <a:solidFill>
                  <a:schemeClr val="dk1"/>
                </a:solidFill>
                <a:latin typeface="Avenir"/>
                <a:ea typeface="Avenir"/>
                <a:cs typeface="Avenir"/>
                <a:sym typeface="Avenir"/>
              </a:rPr>
              <a:t>retrotransposons in miniature</a:t>
            </a:r>
            <a:endParaRPr sz="1800">
              <a:solidFill>
                <a:schemeClr val="dk1"/>
              </a:solidFill>
              <a:latin typeface="Avenir"/>
              <a:ea typeface="Avenir"/>
              <a:cs typeface="Avenir"/>
              <a:sym typeface="Avenir"/>
            </a:endParaRPr>
          </a:p>
        </p:txBody>
      </p:sp>
      <p:sp>
        <p:nvSpPr>
          <p:cNvPr id="588" name="Google Shape;588;p30"/>
          <p:cNvSpPr txBox="1"/>
          <p:nvPr/>
        </p:nvSpPr>
        <p:spPr>
          <a:xfrm>
            <a:off x="301198" y="5389825"/>
            <a:ext cx="286232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b="1">
                <a:solidFill>
                  <a:schemeClr val="dk1"/>
                </a:solidFill>
                <a:latin typeface="Avenir"/>
                <a:ea typeface="Avenir"/>
                <a:cs typeface="Avenir"/>
                <a:sym typeface="Avenir"/>
              </a:rPr>
              <a:t>MITE</a:t>
            </a:r>
            <a:endParaRPr/>
          </a:p>
          <a:p>
            <a:pPr marL="0" marR="0" lvl="0" indent="0" algn="l" rtl="0">
              <a:spcBef>
                <a:spcPts val="0"/>
              </a:spcBef>
              <a:spcAft>
                <a:spcPts val="0"/>
              </a:spcAft>
              <a:buNone/>
            </a:pPr>
            <a:r>
              <a:rPr lang="de-CH" sz="1800">
                <a:solidFill>
                  <a:schemeClr val="dk1"/>
                </a:solidFill>
                <a:latin typeface="Avenir"/>
                <a:ea typeface="Avenir"/>
                <a:cs typeface="Avenir"/>
                <a:sym typeface="Avenir"/>
              </a:rPr>
              <a:t>Miniature inverted-repeat</a:t>
            </a:r>
            <a:endParaRPr sz="1800">
              <a:solidFill>
                <a:schemeClr val="dk1"/>
              </a:solidFill>
              <a:latin typeface="Avenir"/>
              <a:ea typeface="Avenir"/>
              <a:cs typeface="Avenir"/>
              <a:sym typeface="Avenir"/>
            </a:endParaRPr>
          </a:p>
          <a:p>
            <a:pPr marL="0" marR="0" lvl="0" indent="0" algn="l" rtl="0">
              <a:spcBef>
                <a:spcPts val="0"/>
              </a:spcBef>
              <a:spcAft>
                <a:spcPts val="0"/>
              </a:spcAft>
              <a:buNone/>
            </a:pPr>
            <a:r>
              <a:rPr lang="de-CH" sz="1800">
                <a:solidFill>
                  <a:schemeClr val="dk1"/>
                </a:solidFill>
                <a:latin typeface="Avenir"/>
                <a:ea typeface="Avenir"/>
                <a:cs typeface="Avenir"/>
                <a:sym typeface="Avenir"/>
              </a:rPr>
              <a:t>transposable elements</a:t>
            </a:r>
            <a:endParaRPr sz="1800">
              <a:solidFill>
                <a:schemeClr val="dk1"/>
              </a:solidFill>
              <a:latin typeface="Avenir"/>
              <a:ea typeface="Avenir"/>
              <a:cs typeface="Avenir"/>
              <a:sym typeface="Avenir"/>
            </a:endParaRPr>
          </a:p>
        </p:txBody>
      </p:sp>
      <p:cxnSp>
        <p:nvCxnSpPr>
          <p:cNvPr id="589" name="Google Shape;589;p30"/>
          <p:cNvCxnSpPr/>
          <p:nvPr/>
        </p:nvCxnSpPr>
        <p:spPr>
          <a:xfrm>
            <a:off x="9558779" y="1415654"/>
            <a:ext cx="0" cy="3191697"/>
          </a:xfrm>
          <a:prstGeom prst="straightConnector1">
            <a:avLst/>
          </a:prstGeom>
          <a:noFill/>
          <a:ln w="57150" cap="flat" cmpd="sng">
            <a:solidFill>
              <a:srgbClr val="0075A2"/>
            </a:solidFill>
            <a:prstDash val="solid"/>
            <a:miter lim="800000"/>
            <a:headEnd type="none" w="sm" len="sm"/>
            <a:tailEnd type="none" w="sm" len="sm"/>
          </a:ln>
        </p:spPr>
      </p:cxnSp>
      <p:sp>
        <p:nvSpPr>
          <p:cNvPr id="590" name="Google Shape;590;p30"/>
          <p:cNvSpPr txBox="1"/>
          <p:nvPr/>
        </p:nvSpPr>
        <p:spPr>
          <a:xfrm>
            <a:off x="9788714" y="2803533"/>
            <a:ext cx="2393925" cy="408578"/>
          </a:xfrm>
          <a:prstGeom prst="roundRect">
            <a:avLst/>
          </a:prstGeom>
          <a:solidFill>
            <a:srgbClr val="F5FAF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dirty="0">
                <a:solidFill>
                  <a:schemeClr val="dk1"/>
                </a:solidFill>
                <a:latin typeface="Avenir"/>
                <a:ea typeface="Avenir"/>
                <a:cs typeface="Avenir"/>
                <a:sym typeface="Avenir"/>
              </a:rPr>
              <a:t>LTR </a:t>
            </a:r>
            <a:r>
              <a:rPr lang="de-CH" sz="1800" dirty="0" err="1">
                <a:solidFill>
                  <a:schemeClr val="dk1"/>
                </a:solidFill>
                <a:latin typeface="Avenir"/>
                <a:ea typeface="Avenir"/>
                <a:cs typeface="Avenir"/>
                <a:sym typeface="Avenir"/>
              </a:rPr>
              <a:t>retrotransposons</a:t>
            </a:r>
            <a:endParaRPr sz="1800" dirty="0">
              <a:solidFill>
                <a:schemeClr val="dk1"/>
              </a:solidFill>
              <a:latin typeface="Avenir"/>
              <a:ea typeface="Avenir"/>
              <a:cs typeface="Avenir"/>
              <a:sym typeface="Avenir"/>
            </a:endParaRPr>
          </a:p>
        </p:txBody>
      </p:sp>
      <p:cxnSp>
        <p:nvCxnSpPr>
          <p:cNvPr id="591" name="Google Shape;591;p30"/>
          <p:cNvCxnSpPr/>
          <p:nvPr/>
        </p:nvCxnSpPr>
        <p:spPr>
          <a:xfrm>
            <a:off x="9558779" y="4939645"/>
            <a:ext cx="0" cy="1206631"/>
          </a:xfrm>
          <a:prstGeom prst="straightConnector1">
            <a:avLst/>
          </a:prstGeom>
          <a:noFill/>
          <a:ln w="57150" cap="flat" cmpd="sng">
            <a:solidFill>
              <a:srgbClr val="77CDD7"/>
            </a:solidFill>
            <a:prstDash val="solid"/>
            <a:miter lim="800000"/>
            <a:headEnd type="none" w="sm" len="sm"/>
            <a:tailEnd type="none" w="sm" len="sm"/>
          </a:ln>
        </p:spPr>
      </p:cxnSp>
      <p:sp>
        <p:nvSpPr>
          <p:cNvPr id="592" name="Google Shape;592;p30"/>
          <p:cNvSpPr txBox="1"/>
          <p:nvPr/>
        </p:nvSpPr>
        <p:spPr>
          <a:xfrm>
            <a:off x="9788714" y="5358294"/>
            <a:ext cx="2033955" cy="408578"/>
          </a:xfrm>
          <a:prstGeom prst="roundRect">
            <a:avLst/>
          </a:prstGeom>
          <a:solidFill>
            <a:srgbClr val="F7F2F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Avenir"/>
                <a:ea typeface="Avenir"/>
                <a:cs typeface="Avenir"/>
                <a:sym typeface="Avenir"/>
              </a:rPr>
              <a:t>DNA transposons</a:t>
            </a:r>
            <a:endParaRPr sz="1800">
              <a:solidFill>
                <a:schemeClr val="dk1"/>
              </a:solidFill>
              <a:latin typeface="Avenir"/>
              <a:ea typeface="Avenir"/>
              <a:cs typeface="Avenir"/>
              <a:sym typeface="Avenir"/>
            </a:endParaRPr>
          </a:p>
        </p:txBody>
      </p:sp>
      <p:sp>
        <p:nvSpPr>
          <p:cNvPr id="4" name="Google Shape;174;p8">
            <a:extLst>
              <a:ext uri="{FF2B5EF4-FFF2-40B4-BE49-F238E27FC236}">
                <a16:creationId xmlns:a16="http://schemas.microsoft.com/office/drawing/2014/main" id="{A73C5669-EF31-85A8-8DD5-71EB1B355D70}"/>
              </a:ext>
            </a:extLst>
          </p:cNvPr>
          <p:cNvSpPr txBox="1"/>
          <p:nvPr/>
        </p:nvSpPr>
        <p:spPr>
          <a:xfrm>
            <a:off x="1983230" y="131702"/>
            <a:ext cx="8225541" cy="646941"/>
          </a:xfrm>
          <a:prstGeom prst="roundRect">
            <a:avLst/>
          </a:prstGeom>
          <a:solidFill>
            <a:srgbClr val="E63946">
              <a:alpha val="29804"/>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err="1">
                <a:solidFill>
                  <a:schemeClr val="dk1"/>
                </a:solidFill>
                <a:latin typeface="Avenir"/>
                <a:ea typeface="Avenir"/>
                <a:cs typeface="Avenir"/>
                <a:sym typeface="Avenir"/>
              </a:rPr>
              <a:t>Anything</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can</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be</a:t>
            </a:r>
            <a:r>
              <a:rPr lang="de-CH" sz="3200" b="1" i="0" u="none" strike="noStrike" cap="none" dirty="0">
                <a:solidFill>
                  <a:schemeClr val="dk1"/>
                </a:solidFill>
                <a:latin typeface="Avenir"/>
                <a:ea typeface="Avenir"/>
                <a:cs typeface="Avenir"/>
                <a:sym typeface="Avenir"/>
              </a:rPr>
              <a:t> a non-</a:t>
            </a:r>
            <a:r>
              <a:rPr lang="de-CH" sz="3200" b="1" i="0" u="none" strike="noStrike" cap="none" dirty="0" err="1">
                <a:solidFill>
                  <a:schemeClr val="dk1"/>
                </a:solidFill>
                <a:latin typeface="Avenir"/>
                <a:ea typeface="Avenir"/>
                <a:cs typeface="Avenir"/>
                <a:sym typeface="Avenir"/>
              </a:rPr>
              <a:t>autonomous</a:t>
            </a:r>
            <a:r>
              <a:rPr lang="de-CH" sz="3200" b="1" i="0" u="none" strike="noStrike" cap="none" dirty="0">
                <a:solidFill>
                  <a:schemeClr val="dk1"/>
                </a:solidFill>
                <a:latin typeface="Avenir"/>
                <a:ea typeface="Avenir"/>
                <a:cs typeface="Avenir"/>
                <a:sym typeface="Avenir"/>
              </a:rPr>
              <a:t> TEs</a:t>
            </a:r>
            <a:endParaRPr sz="3200" b="1" i="0" u="none" strike="noStrike" cap="none" dirty="0">
              <a:solidFill>
                <a:schemeClr val="dk1"/>
              </a:solidFill>
              <a:latin typeface="Avenir"/>
              <a:ea typeface="Avenir"/>
              <a:cs typeface="Avenir"/>
              <a:sym typeface="Aveni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8" name="Google Shape;598;p31"/>
          <p:cNvPicPr preferRelativeResize="0"/>
          <p:nvPr/>
        </p:nvPicPr>
        <p:blipFill rotWithShape="1">
          <a:blip r:embed="rId3">
            <a:alphaModFix/>
          </a:blip>
          <a:srcRect/>
          <a:stretch/>
        </p:blipFill>
        <p:spPr>
          <a:xfrm>
            <a:off x="695597" y="1293222"/>
            <a:ext cx="10800806" cy="966072"/>
          </a:xfrm>
          <a:prstGeom prst="rect">
            <a:avLst/>
          </a:prstGeom>
          <a:noFill/>
          <a:ln>
            <a:noFill/>
          </a:ln>
        </p:spPr>
      </p:pic>
      <p:pic>
        <p:nvPicPr>
          <p:cNvPr id="599" name="Google Shape;599;p31"/>
          <p:cNvPicPr preferRelativeResize="0"/>
          <p:nvPr/>
        </p:nvPicPr>
        <p:blipFill rotWithShape="1">
          <a:blip r:embed="rId4">
            <a:alphaModFix/>
          </a:blip>
          <a:srcRect/>
          <a:stretch/>
        </p:blipFill>
        <p:spPr>
          <a:xfrm>
            <a:off x="695597" y="3145138"/>
            <a:ext cx="10526486" cy="701337"/>
          </a:xfrm>
          <a:prstGeom prst="rect">
            <a:avLst/>
          </a:prstGeom>
          <a:noFill/>
          <a:ln>
            <a:noFill/>
          </a:ln>
        </p:spPr>
      </p:pic>
      <p:pic>
        <p:nvPicPr>
          <p:cNvPr id="600" name="Google Shape;600;p31"/>
          <p:cNvPicPr preferRelativeResize="0"/>
          <p:nvPr/>
        </p:nvPicPr>
        <p:blipFill rotWithShape="1">
          <a:blip r:embed="rId5">
            <a:alphaModFix/>
          </a:blip>
          <a:srcRect/>
          <a:stretch/>
        </p:blipFill>
        <p:spPr>
          <a:xfrm>
            <a:off x="695597" y="3772590"/>
            <a:ext cx="10526486" cy="586864"/>
          </a:xfrm>
          <a:prstGeom prst="rect">
            <a:avLst/>
          </a:prstGeom>
          <a:noFill/>
          <a:ln>
            <a:noFill/>
          </a:ln>
        </p:spPr>
      </p:pic>
      <p:pic>
        <p:nvPicPr>
          <p:cNvPr id="601" name="Google Shape;601;p31"/>
          <p:cNvPicPr preferRelativeResize="0"/>
          <p:nvPr/>
        </p:nvPicPr>
        <p:blipFill rotWithShape="1">
          <a:blip r:embed="rId6">
            <a:alphaModFix/>
          </a:blip>
          <a:srcRect/>
          <a:stretch/>
        </p:blipFill>
        <p:spPr>
          <a:xfrm>
            <a:off x="695597" y="5042612"/>
            <a:ext cx="9664117" cy="1283516"/>
          </a:xfrm>
          <a:prstGeom prst="rect">
            <a:avLst/>
          </a:prstGeom>
          <a:noFill/>
          <a:ln>
            <a:noFill/>
          </a:ln>
        </p:spPr>
      </p:pic>
      <p:sp>
        <p:nvSpPr>
          <p:cNvPr id="602" name="Google Shape;602;p31"/>
          <p:cNvSpPr txBox="1"/>
          <p:nvPr/>
        </p:nvSpPr>
        <p:spPr>
          <a:xfrm>
            <a:off x="695597" y="893112"/>
            <a:ext cx="781022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2000" b="1" i="0" u="none" strike="noStrike">
                <a:solidFill>
                  <a:schemeClr val="dk1"/>
                </a:solidFill>
                <a:latin typeface="Arial"/>
                <a:ea typeface="Arial"/>
                <a:cs typeface="Arial"/>
                <a:sym typeface="Arial"/>
              </a:rPr>
              <a:t>LTR retrotransposons: </a:t>
            </a:r>
            <a:r>
              <a:rPr lang="de-CH" sz="1800" b="0" i="1" u="none" strike="noStrike">
                <a:solidFill>
                  <a:schemeClr val="dk1"/>
                </a:solidFill>
                <a:latin typeface="Arial"/>
                <a:ea typeface="Arial"/>
                <a:cs typeface="Arial"/>
                <a:sym typeface="Arial"/>
              </a:rPr>
              <a:t>Burro</a:t>
            </a:r>
            <a:r>
              <a:rPr lang="de-CH" sz="1800" b="0" i="0" u="none" strike="noStrike">
                <a:solidFill>
                  <a:schemeClr val="dk1"/>
                </a:solidFill>
                <a:latin typeface="Arial"/>
                <a:ea typeface="Arial"/>
                <a:cs typeface="Arial"/>
                <a:sym typeface="Arial"/>
              </a:rPr>
              <a:t>(30 kb, planaria </a:t>
            </a:r>
            <a:r>
              <a:rPr lang="de-CH" sz="1800" b="0" i="1" u="none" strike="noStrike">
                <a:solidFill>
                  <a:schemeClr val="dk1"/>
                </a:solidFill>
                <a:latin typeface="Arial"/>
                <a:ea typeface="Arial"/>
                <a:cs typeface="Arial"/>
                <a:sym typeface="Arial"/>
              </a:rPr>
              <a:t>Schmidtea mediterranea</a:t>
            </a:r>
            <a:r>
              <a:rPr lang="de-CH" sz="1800" b="0" i="0" u="none" strike="noStrike">
                <a:solidFill>
                  <a:schemeClr val="dk1"/>
                </a:solidFill>
                <a:latin typeface="Arial"/>
                <a:ea typeface="Arial"/>
                <a:cs typeface="Arial"/>
                <a:sym typeface="Arial"/>
              </a:rPr>
              <a:t>)</a:t>
            </a:r>
            <a:endParaRPr sz="1800">
              <a:solidFill>
                <a:schemeClr val="dk1"/>
              </a:solidFill>
              <a:latin typeface="Calibri"/>
              <a:ea typeface="Calibri"/>
              <a:cs typeface="Calibri"/>
              <a:sym typeface="Calibri"/>
            </a:endParaRPr>
          </a:p>
        </p:txBody>
      </p:sp>
      <p:sp>
        <p:nvSpPr>
          <p:cNvPr id="603" name="Google Shape;603;p31"/>
          <p:cNvSpPr txBox="1"/>
          <p:nvPr/>
        </p:nvSpPr>
        <p:spPr>
          <a:xfrm>
            <a:off x="695597" y="2704035"/>
            <a:ext cx="792452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2000" b="1" i="0" u="none" strike="noStrike">
                <a:solidFill>
                  <a:schemeClr val="dk1"/>
                </a:solidFill>
                <a:latin typeface="Arial"/>
                <a:ea typeface="Arial"/>
                <a:cs typeface="Arial"/>
                <a:sym typeface="Arial"/>
              </a:rPr>
              <a:t>TIR DNA transposons: </a:t>
            </a:r>
            <a:r>
              <a:rPr lang="de-CH" sz="1800" b="0" i="1" u="none" strike="noStrike">
                <a:solidFill>
                  <a:schemeClr val="dk1"/>
                </a:solidFill>
                <a:latin typeface="Arial"/>
                <a:ea typeface="Arial"/>
                <a:cs typeface="Arial"/>
                <a:sym typeface="Arial"/>
              </a:rPr>
              <a:t>Teratorn</a:t>
            </a:r>
            <a:r>
              <a:rPr lang="de-CH" sz="1800" b="0" i="0" u="none" strike="noStrike">
                <a:solidFill>
                  <a:schemeClr val="dk1"/>
                </a:solidFill>
                <a:latin typeface="Arial"/>
                <a:ea typeface="Arial"/>
                <a:cs typeface="Arial"/>
                <a:sym typeface="Arial"/>
              </a:rPr>
              <a:t>(182 kb, medaka </a:t>
            </a:r>
            <a:r>
              <a:rPr lang="de-CH" sz="1800" b="0" i="1" u="none" strike="noStrike">
                <a:solidFill>
                  <a:schemeClr val="dk1"/>
                </a:solidFill>
                <a:latin typeface="Arial"/>
                <a:ea typeface="Arial"/>
                <a:cs typeface="Arial"/>
                <a:sym typeface="Arial"/>
              </a:rPr>
              <a:t>Oryzias latipes</a:t>
            </a:r>
            <a:r>
              <a:rPr lang="de-CH" sz="1800" b="0" i="0" u="none" strike="noStrike">
                <a:solidFill>
                  <a:schemeClr val="dk1"/>
                </a:solidFill>
                <a:latin typeface="Arial"/>
                <a:ea typeface="Arial"/>
                <a:cs typeface="Arial"/>
                <a:sym typeface="Arial"/>
              </a:rPr>
              <a:t>) </a:t>
            </a:r>
            <a:endParaRPr sz="1800">
              <a:solidFill>
                <a:schemeClr val="dk1"/>
              </a:solidFill>
              <a:latin typeface="Calibri"/>
              <a:ea typeface="Calibri"/>
              <a:cs typeface="Calibri"/>
              <a:sym typeface="Calibri"/>
            </a:endParaRPr>
          </a:p>
        </p:txBody>
      </p:sp>
      <p:sp>
        <p:nvSpPr>
          <p:cNvPr id="604" name="Google Shape;604;p31"/>
          <p:cNvSpPr txBox="1"/>
          <p:nvPr/>
        </p:nvSpPr>
        <p:spPr>
          <a:xfrm>
            <a:off x="695596" y="4639954"/>
            <a:ext cx="897227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2000" b="1" i="0" u="none" strike="noStrike">
                <a:solidFill>
                  <a:schemeClr val="dk1"/>
                </a:solidFill>
                <a:latin typeface="Arial"/>
                <a:ea typeface="Arial"/>
                <a:cs typeface="Arial"/>
                <a:sym typeface="Arial"/>
              </a:rPr>
              <a:t>YR DNA transposons: </a:t>
            </a:r>
            <a:r>
              <a:rPr lang="de-CH" sz="1800" b="0" i="1" u="none" strike="noStrike">
                <a:solidFill>
                  <a:schemeClr val="dk1"/>
                </a:solidFill>
                <a:latin typeface="Arial"/>
                <a:ea typeface="Arial"/>
                <a:cs typeface="Arial"/>
                <a:sym typeface="Arial"/>
              </a:rPr>
              <a:t>Enterprise</a:t>
            </a:r>
            <a:r>
              <a:rPr lang="de-CH" sz="1800" b="0" i="0" u="none" strike="noStrike">
                <a:solidFill>
                  <a:schemeClr val="dk1"/>
                </a:solidFill>
                <a:latin typeface="Arial"/>
                <a:ea typeface="Arial"/>
                <a:cs typeface="Arial"/>
                <a:sym typeface="Arial"/>
              </a:rPr>
              <a:t>(247 kb, fungus </a:t>
            </a:r>
            <a:r>
              <a:rPr lang="de-CH" sz="1800" b="0" i="1" u="none" strike="noStrike">
                <a:solidFill>
                  <a:schemeClr val="dk1"/>
                </a:solidFill>
                <a:latin typeface="Arial"/>
                <a:ea typeface="Arial"/>
                <a:cs typeface="Arial"/>
                <a:sym typeface="Arial"/>
              </a:rPr>
              <a:t>Podospora anserina</a:t>
            </a:r>
            <a:r>
              <a:rPr lang="de-CH" sz="1800" b="0" i="0" u="none" strike="noStrike">
                <a:solidFill>
                  <a:schemeClr val="dk1"/>
                </a:solidFill>
                <a:latin typeface="Arial"/>
                <a:ea typeface="Arial"/>
                <a:cs typeface="Arial"/>
                <a:sym typeface="Arial"/>
              </a:rPr>
              <a:t>) </a:t>
            </a:r>
            <a:endParaRPr sz="1800">
              <a:solidFill>
                <a:schemeClr val="dk1"/>
              </a:solidFill>
              <a:latin typeface="Calibri"/>
              <a:ea typeface="Calibri"/>
              <a:cs typeface="Calibri"/>
              <a:sym typeface="Calibri"/>
            </a:endParaRPr>
          </a:p>
        </p:txBody>
      </p:sp>
      <p:sp>
        <p:nvSpPr>
          <p:cNvPr id="605" name="Google Shape;605;p31"/>
          <p:cNvSpPr txBox="1"/>
          <p:nvPr/>
        </p:nvSpPr>
        <p:spPr>
          <a:xfrm>
            <a:off x="136072" y="6305719"/>
            <a:ext cx="6097088" cy="408578"/>
          </a:xfrm>
          <a:prstGeom prst="roundRect">
            <a:avLst/>
          </a:prstGeom>
          <a:solidFill>
            <a:srgbClr val="77CDD7"/>
          </a:solidFill>
          <a:ln w="12700" cap="flat" cmpd="sng">
            <a:no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b="0" i="0" u="none" strike="noStrike">
                <a:solidFill>
                  <a:schemeClr val="lt1"/>
                </a:solidFill>
                <a:latin typeface="Avenir"/>
                <a:ea typeface="Avenir"/>
                <a:cs typeface="Avenir"/>
                <a:sym typeface="Avenir"/>
              </a:rPr>
              <a:t>Mobility mechanisms define the upper size limit of TEs</a:t>
            </a:r>
            <a:endParaRPr sz="1800">
              <a:solidFill>
                <a:schemeClr val="lt1"/>
              </a:solidFill>
              <a:latin typeface="Avenir"/>
              <a:ea typeface="Avenir"/>
              <a:cs typeface="Avenir"/>
              <a:sym typeface="Avenir"/>
            </a:endParaRPr>
          </a:p>
        </p:txBody>
      </p:sp>
      <p:sp>
        <p:nvSpPr>
          <p:cNvPr id="606" name="Google Shape;606;p31"/>
          <p:cNvSpPr txBox="1"/>
          <p:nvPr/>
        </p:nvSpPr>
        <p:spPr>
          <a:xfrm>
            <a:off x="9172576" y="6223590"/>
            <a:ext cx="3019424"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b="0" i="0" u="none" strike="noStrike">
                <a:solidFill>
                  <a:schemeClr val="dk1"/>
                </a:solidFill>
                <a:latin typeface="Avenir"/>
                <a:ea typeface="Avenir"/>
                <a:cs typeface="Avenir"/>
                <a:sym typeface="Avenir"/>
              </a:rPr>
              <a:t>Vogan et al. 2021, </a:t>
            </a:r>
            <a:r>
              <a:rPr lang="de-CH" sz="1200" b="0" i="1" u="none" strike="noStrike">
                <a:solidFill>
                  <a:schemeClr val="dk1"/>
                </a:solidFill>
                <a:latin typeface="Avenir"/>
                <a:ea typeface="Avenir"/>
                <a:cs typeface="Avenir"/>
                <a:sym typeface="Avenir"/>
              </a:rPr>
              <a:t>Genome Res.</a:t>
            </a:r>
            <a:endParaRPr sz="1200">
              <a:solidFill>
                <a:schemeClr val="dk1"/>
              </a:solidFill>
              <a:latin typeface="Avenir"/>
              <a:ea typeface="Avenir"/>
              <a:cs typeface="Avenir"/>
              <a:sym typeface="Avenir"/>
            </a:endParaRPr>
          </a:p>
        </p:txBody>
      </p:sp>
      <p:sp>
        <p:nvSpPr>
          <p:cNvPr id="607" name="Google Shape;607;p31"/>
          <p:cNvSpPr txBox="1"/>
          <p:nvPr/>
        </p:nvSpPr>
        <p:spPr>
          <a:xfrm>
            <a:off x="9391650" y="4395416"/>
            <a:ext cx="280035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b="0" i="0" u="none" strike="noStrike">
                <a:solidFill>
                  <a:schemeClr val="dk1"/>
                </a:solidFill>
                <a:latin typeface="Avenir"/>
                <a:ea typeface="Avenir"/>
                <a:cs typeface="Avenir"/>
                <a:sym typeface="Avenir"/>
              </a:rPr>
              <a:t>Arkhipova 2019, </a:t>
            </a:r>
            <a:r>
              <a:rPr lang="de-CH" sz="1200" b="0" i="1" u="none" strike="noStrike">
                <a:solidFill>
                  <a:schemeClr val="dk1"/>
                </a:solidFill>
                <a:latin typeface="Avenir"/>
                <a:ea typeface="Avenir"/>
                <a:cs typeface="Avenir"/>
                <a:sym typeface="Avenir"/>
              </a:rPr>
              <a:t>Genome Biol. Evol.</a:t>
            </a:r>
            <a:endParaRPr sz="1200">
              <a:solidFill>
                <a:schemeClr val="dk1"/>
              </a:solidFill>
              <a:latin typeface="Avenir"/>
              <a:ea typeface="Avenir"/>
              <a:cs typeface="Avenir"/>
              <a:sym typeface="Avenir"/>
            </a:endParaRPr>
          </a:p>
        </p:txBody>
      </p:sp>
      <p:sp>
        <p:nvSpPr>
          <p:cNvPr id="608" name="Google Shape;608;p31"/>
          <p:cNvSpPr txBox="1"/>
          <p:nvPr/>
        </p:nvSpPr>
        <p:spPr>
          <a:xfrm>
            <a:off x="9391650" y="2383281"/>
            <a:ext cx="280035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a:solidFill>
                  <a:schemeClr val="dk1"/>
                </a:solidFill>
                <a:latin typeface="Avenir"/>
                <a:ea typeface="Avenir"/>
                <a:cs typeface="Avenir"/>
                <a:sym typeface="Avenir"/>
              </a:rPr>
              <a:t>Grohme et al</a:t>
            </a:r>
            <a:r>
              <a:rPr lang="de-CH" sz="1200" b="0" i="0" u="none" strike="noStrike">
                <a:solidFill>
                  <a:schemeClr val="dk1"/>
                </a:solidFill>
                <a:latin typeface="Avenir"/>
                <a:ea typeface="Avenir"/>
                <a:cs typeface="Avenir"/>
                <a:sym typeface="Avenir"/>
              </a:rPr>
              <a:t> 2018, </a:t>
            </a:r>
            <a:r>
              <a:rPr lang="de-CH" sz="1200" b="0" i="1" u="none" strike="noStrike">
                <a:solidFill>
                  <a:schemeClr val="dk1"/>
                </a:solidFill>
                <a:latin typeface="Avenir"/>
                <a:ea typeface="Avenir"/>
                <a:cs typeface="Avenir"/>
                <a:sym typeface="Avenir"/>
              </a:rPr>
              <a:t>Nature</a:t>
            </a:r>
            <a:endParaRPr sz="1200">
              <a:solidFill>
                <a:schemeClr val="dk1"/>
              </a:solidFill>
              <a:latin typeface="Avenir"/>
              <a:ea typeface="Avenir"/>
              <a:cs typeface="Avenir"/>
              <a:sym typeface="Avenir"/>
            </a:endParaRPr>
          </a:p>
        </p:txBody>
      </p:sp>
      <p:sp>
        <p:nvSpPr>
          <p:cNvPr id="2" name="Google Shape;174;p8">
            <a:extLst>
              <a:ext uri="{FF2B5EF4-FFF2-40B4-BE49-F238E27FC236}">
                <a16:creationId xmlns:a16="http://schemas.microsoft.com/office/drawing/2014/main" id="{D02DA911-A247-D1E8-1393-D666F59AA46A}"/>
              </a:ext>
            </a:extLst>
          </p:cNvPr>
          <p:cNvSpPr txBox="1"/>
          <p:nvPr/>
        </p:nvSpPr>
        <p:spPr>
          <a:xfrm>
            <a:off x="1983230" y="131702"/>
            <a:ext cx="8225541" cy="646941"/>
          </a:xfrm>
          <a:prstGeom prst="roundRect">
            <a:avLst/>
          </a:prstGeom>
          <a:solidFill>
            <a:srgbClr val="E63946">
              <a:alpha val="29804"/>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Giant TEs</a:t>
            </a:r>
            <a:endParaRPr sz="3200" b="1" i="0" u="none" strike="noStrike" cap="none" dirty="0">
              <a:solidFill>
                <a:schemeClr val="dk1"/>
              </a:solidFill>
              <a:latin typeface="Avenir"/>
              <a:ea typeface="Avenir"/>
              <a:cs typeface="Avenir"/>
              <a:sym typeface="Aveni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pic>
        <p:nvPicPr>
          <p:cNvPr id="614" name="Google Shape;614;p32"/>
          <p:cNvPicPr preferRelativeResize="0"/>
          <p:nvPr/>
        </p:nvPicPr>
        <p:blipFill rotWithShape="1">
          <a:blip r:embed="rId3">
            <a:alphaModFix/>
          </a:blip>
          <a:srcRect/>
          <a:stretch/>
        </p:blipFill>
        <p:spPr>
          <a:xfrm>
            <a:off x="1906529" y="879788"/>
            <a:ext cx="8378942" cy="5836810"/>
          </a:xfrm>
          <a:prstGeom prst="rect">
            <a:avLst/>
          </a:prstGeom>
          <a:noFill/>
          <a:ln>
            <a:noFill/>
          </a:ln>
        </p:spPr>
      </p:pic>
      <p:sp>
        <p:nvSpPr>
          <p:cNvPr id="615" name="Google Shape;615;p32"/>
          <p:cNvSpPr txBox="1"/>
          <p:nvPr/>
        </p:nvSpPr>
        <p:spPr>
          <a:xfrm>
            <a:off x="9097370" y="6578098"/>
            <a:ext cx="309463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b="0" i="0" u="none" strike="noStrike" dirty="0">
                <a:solidFill>
                  <a:schemeClr val="dk1"/>
                </a:solidFill>
                <a:latin typeface="Avenir"/>
                <a:ea typeface="Avenir"/>
                <a:cs typeface="Avenir"/>
                <a:sym typeface="Avenir"/>
              </a:rPr>
              <a:t>Wells &amp; </a:t>
            </a:r>
            <a:r>
              <a:rPr lang="de-CH" sz="1200" b="0" i="0" u="none" strike="noStrike" dirty="0" err="1">
                <a:solidFill>
                  <a:schemeClr val="dk1"/>
                </a:solidFill>
                <a:latin typeface="Avenir"/>
                <a:ea typeface="Avenir"/>
                <a:cs typeface="Avenir"/>
                <a:sym typeface="Avenir"/>
              </a:rPr>
              <a:t>Feschotte</a:t>
            </a:r>
            <a:r>
              <a:rPr lang="de-CH" sz="1200" b="0" i="0" u="none" strike="noStrike" dirty="0">
                <a:solidFill>
                  <a:schemeClr val="dk1"/>
                </a:solidFill>
                <a:latin typeface="Avenir"/>
                <a:ea typeface="Avenir"/>
                <a:cs typeface="Avenir"/>
                <a:sym typeface="Avenir"/>
              </a:rPr>
              <a:t> 2020 </a:t>
            </a:r>
            <a:r>
              <a:rPr lang="de-CH" sz="1200" b="0" i="1" u="none" strike="noStrike" dirty="0" err="1">
                <a:solidFill>
                  <a:schemeClr val="dk1"/>
                </a:solidFill>
                <a:latin typeface="Avenir"/>
                <a:ea typeface="Avenir"/>
                <a:cs typeface="Avenir"/>
                <a:sym typeface="Avenir"/>
              </a:rPr>
              <a:t>Annu</a:t>
            </a:r>
            <a:r>
              <a:rPr lang="de-CH" sz="1200" b="0" i="1" u="none" strike="noStrike" dirty="0">
                <a:solidFill>
                  <a:schemeClr val="dk1"/>
                </a:solidFill>
                <a:latin typeface="Avenir"/>
                <a:ea typeface="Avenir"/>
                <a:cs typeface="Avenir"/>
                <a:sym typeface="Avenir"/>
              </a:rPr>
              <a:t>. Rev. Genet.</a:t>
            </a:r>
            <a:endParaRPr sz="1200" dirty="0">
              <a:solidFill>
                <a:schemeClr val="dk1"/>
              </a:solidFill>
              <a:latin typeface="Avenir"/>
              <a:ea typeface="Avenir"/>
              <a:cs typeface="Avenir"/>
              <a:sym typeface="Avenir"/>
            </a:endParaRPr>
          </a:p>
        </p:txBody>
      </p:sp>
      <p:sp>
        <p:nvSpPr>
          <p:cNvPr id="2" name="Google Shape;174;p8">
            <a:extLst>
              <a:ext uri="{FF2B5EF4-FFF2-40B4-BE49-F238E27FC236}">
                <a16:creationId xmlns:a16="http://schemas.microsoft.com/office/drawing/2014/main" id="{3F5047C0-61A4-E743-7C9C-5BCE0C872755}"/>
              </a:ext>
            </a:extLst>
          </p:cNvPr>
          <p:cNvSpPr txBox="1"/>
          <p:nvPr/>
        </p:nvSpPr>
        <p:spPr>
          <a:xfrm>
            <a:off x="1983230" y="131702"/>
            <a:ext cx="8225541" cy="646941"/>
          </a:xfrm>
          <a:prstGeom prst="roundRect">
            <a:avLst/>
          </a:prstGeom>
          <a:solidFill>
            <a:srgbClr val="FFC000">
              <a:alpha val="15294"/>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err="1">
                <a:solidFill>
                  <a:schemeClr val="dk1"/>
                </a:solidFill>
                <a:latin typeface="Avenir"/>
                <a:ea typeface="Avenir"/>
                <a:cs typeface="Avenir"/>
                <a:sym typeface="Avenir"/>
              </a:rPr>
              <a:t>Mechanisms</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overview</a:t>
            </a:r>
            <a:endParaRPr sz="3200" b="1" i="0" u="none" strike="noStrike" cap="none" dirty="0">
              <a:solidFill>
                <a:schemeClr val="dk1"/>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6"/>
          <p:cNvPicPr preferRelativeResize="0"/>
          <p:nvPr/>
        </p:nvPicPr>
        <p:blipFill rotWithShape="1">
          <a:blip r:embed="rId3">
            <a:alphaModFix amt="25000"/>
          </a:blip>
          <a:srcRect l="12431"/>
          <a:stretch/>
        </p:blipFill>
        <p:spPr>
          <a:xfrm>
            <a:off x="0" y="0"/>
            <a:ext cx="12192000" cy="6858000"/>
          </a:xfrm>
          <a:prstGeom prst="rect">
            <a:avLst/>
          </a:prstGeom>
          <a:noFill/>
          <a:ln>
            <a:noFill/>
          </a:ln>
        </p:spPr>
      </p:pic>
      <p:sp>
        <p:nvSpPr>
          <p:cNvPr id="147" name="Google Shape;147;p6"/>
          <p:cNvSpPr txBox="1"/>
          <p:nvPr/>
        </p:nvSpPr>
        <p:spPr>
          <a:xfrm>
            <a:off x="4053359" y="221942"/>
            <a:ext cx="408535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a:solidFill>
                  <a:schemeClr val="dk1"/>
                </a:solidFill>
                <a:latin typeface="Avenir"/>
                <a:ea typeface="Avenir"/>
                <a:cs typeface="Avenir"/>
                <a:sym typeface="Avenir"/>
              </a:rPr>
              <a:t>Barbara McClintock</a:t>
            </a:r>
            <a:endParaRPr sz="3200" b="1" i="0" u="none" strike="noStrike" cap="none">
              <a:solidFill>
                <a:schemeClr val="dk1"/>
              </a:solidFill>
              <a:latin typeface="Avenir"/>
              <a:ea typeface="Avenir"/>
              <a:cs typeface="Avenir"/>
              <a:sym typeface="Avenir"/>
            </a:endParaRPr>
          </a:p>
        </p:txBody>
      </p:sp>
      <p:grpSp>
        <p:nvGrpSpPr>
          <p:cNvPr id="2" name="Group 1">
            <a:extLst>
              <a:ext uri="{FF2B5EF4-FFF2-40B4-BE49-F238E27FC236}">
                <a16:creationId xmlns:a16="http://schemas.microsoft.com/office/drawing/2014/main" id="{A166C885-2DB1-EDF5-BC4F-9CCCFD7D32F3}"/>
              </a:ext>
            </a:extLst>
          </p:cNvPr>
          <p:cNvGrpSpPr/>
          <p:nvPr/>
        </p:nvGrpSpPr>
        <p:grpSpPr>
          <a:xfrm>
            <a:off x="8521652" y="1147607"/>
            <a:ext cx="2316480" cy="4206240"/>
            <a:chOff x="4945380" y="1211580"/>
            <a:chExt cx="2316480" cy="4206240"/>
          </a:xfrm>
        </p:grpSpPr>
        <p:sp>
          <p:nvSpPr>
            <p:cNvPr id="148" name="Google Shape;148;p6"/>
            <p:cNvSpPr/>
            <p:nvPr/>
          </p:nvSpPr>
          <p:spPr>
            <a:xfrm>
              <a:off x="4945380" y="1211580"/>
              <a:ext cx="2316480" cy="420624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9" name="Google Shape;149;p6" descr="Image"/>
            <p:cNvPicPr preferRelativeResize="0"/>
            <p:nvPr/>
          </p:nvPicPr>
          <p:blipFill rotWithShape="1">
            <a:blip r:embed="rId4">
              <a:alphaModFix/>
            </a:blip>
            <a:srcRect/>
            <a:stretch/>
          </p:blipFill>
          <p:spPr>
            <a:xfrm>
              <a:off x="5034842" y="1306893"/>
              <a:ext cx="2122316" cy="3183475"/>
            </a:xfrm>
            <a:prstGeom prst="rect">
              <a:avLst/>
            </a:prstGeom>
            <a:noFill/>
            <a:ln>
              <a:noFill/>
            </a:ln>
            <a:effectLst>
              <a:outerShdw blurRad="190500" algn="tl" rotWithShape="0">
                <a:srgbClr val="000000">
                  <a:alpha val="69803"/>
                </a:srgbClr>
              </a:outerShdw>
            </a:effectLst>
          </p:spPr>
        </p:pic>
        <p:sp>
          <p:nvSpPr>
            <p:cNvPr id="150" name="Google Shape;150;p6"/>
            <p:cNvSpPr txBox="1"/>
            <p:nvPr/>
          </p:nvSpPr>
          <p:spPr>
            <a:xfrm>
              <a:off x="5387312" y="4631591"/>
              <a:ext cx="141737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b="0" i="0" u="none" strike="noStrike" cap="none">
                  <a:solidFill>
                    <a:schemeClr val="lt1"/>
                  </a:solidFill>
                  <a:latin typeface="Avenir"/>
                  <a:ea typeface="Avenir"/>
                  <a:cs typeface="Avenir"/>
                  <a:sym typeface="Avenir"/>
                </a:rPr>
                <a:t>Nobel Prize</a:t>
              </a:r>
              <a:endParaRPr/>
            </a:p>
            <a:p>
              <a:pPr marL="0" marR="0" lvl="0" indent="0" algn="ctr" rtl="0">
                <a:spcBef>
                  <a:spcPts val="0"/>
                </a:spcBef>
                <a:spcAft>
                  <a:spcPts val="0"/>
                </a:spcAft>
                <a:buNone/>
              </a:pPr>
              <a:r>
                <a:rPr lang="de-CH" sz="1800" b="0" i="0" u="none" strike="noStrike" cap="none">
                  <a:solidFill>
                    <a:schemeClr val="lt1"/>
                  </a:solidFill>
                  <a:latin typeface="Avenir"/>
                  <a:ea typeface="Avenir"/>
                  <a:cs typeface="Avenir"/>
                  <a:sym typeface="Avenir"/>
                </a:rPr>
                <a:t>1983</a:t>
              </a:r>
              <a:endParaRPr sz="1800" b="0" i="0" u="none" strike="noStrike" cap="none">
                <a:solidFill>
                  <a:schemeClr val="lt1"/>
                </a:solidFill>
                <a:latin typeface="Avenir"/>
                <a:ea typeface="Avenir"/>
                <a:cs typeface="Avenir"/>
                <a:sym typeface="Avenir"/>
              </a:endParaRPr>
            </a:p>
          </p:txBody>
        </p:sp>
      </p:grpSp>
      <p:pic>
        <p:nvPicPr>
          <p:cNvPr id="3" name="Image 5">
            <a:extLst>
              <a:ext uri="{FF2B5EF4-FFF2-40B4-BE49-F238E27FC236}">
                <a16:creationId xmlns:a16="http://schemas.microsoft.com/office/drawing/2014/main" id="{40DB7F73-5406-3A79-B8B2-9F02A791DF65}"/>
              </a:ext>
            </a:extLst>
          </p:cNvPr>
          <p:cNvPicPr>
            <a:picLocks noChangeAspect="1"/>
          </p:cNvPicPr>
          <p:nvPr/>
        </p:nvPicPr>
        <p:blipFill>
          <a:blip r:embed="rId5"/>
          <a:srcRect b="11787"/>
          <a:stretch>
            <a:fillRect/>
          </a:stretch>
        </p:blipFill>
        <p:spPr>
          <a:xfrm>
            <a:off x="401460" y="1044867"/>
            <a:ext cx="3462970" cy="5226755"/>
          </a:xfrm>
          <a:prstGeom prst="rect">
            <a:avLst/>
          </a:prstGeom>
        </p:spPr>
      </p:pic>
      <p:grpSp>
        <p:nvGrpSpPr>
          <p:cNvPr id="6" name="Group 5">
            <a:extLst>
              <a:ext uri="{FF2B5EF4-FFF2-40B4-BE49-F238E27FC236}">
                <a16:creationId xmlns:a16="http://schemas.microsoft.com/office/drawing/2014/main" id="{CF4D1D95-671C-AE3B-237F-AFF36EC5069F}"/>
              </a:ext>
            </a:extLst>
          </p:cNvPr>
          <p:cNvGrpSpPr/>
          <p:nvPr/>
        </p:nvGrpSpPr>
        <p:grpSpPr>
          <a:xfrm>
            <a:off x="3969131" y="1044867"/>
            <a:ext cx="4253737" cy="3856399"/>
            <a:chOff x="3969132" y="1708937"/>
            <a:chExt cx="4253737" cy="3856399"/>
          </a:xfrm>
        </p:grpSpPr>
        <p:sp>
          <p:nvSpPr>
            <p:cNvPr id="4" name="ZoneTexte 6">
              <a:extLst>
                <a:ext uri="{FF2B5EF4-FFF2-40B4-BE49-F238E27FC236}">
                  <a16:creationId xmlns:a16="http://schemas.microsoft.com/office/drawing/2014/main" id="{D550F231-463E-9F41-9E21-2DC6A2A521A6}"/>
                </a:ext>
              </a:extLst>
            </p:cNvPr>
            <p:cNvSpPr txBox="1"/>
            <p:nvPr/>
          </p:nvSpPr>
          <p:spPr>
            <a:xfrm>
              <a:off x="4806224" y="1708937"/>
              <a:ext cx="2579552" cy="400110"/>
            </a:xfrm>
            <a:prstGeom prst="rect">
              <a:avLst/>
            </a:prstGeom>
            <a:noFill/>
          </p:spPr>
          <p:txBody>
            <a:bodyPr wrap="none" rtlCol="0">
              <a:spAutoFit/>
            </a:bodyPr>
            <a:lstStyle/>
            <a:p>
              <a:pPr algn="ctr"/>
              <a:r>
                <a:rPr lang="en-CA" sz="2000" b="1" dirty="0">
                  <a:latin typeface="Avenir Book" panose="02000503020000020003" pitchFamily="2" charset="0"/>
                </a:rPr>
                <a:t>Controlling elements</a:t>
              </a:r>
              <a:endParaRPr lang="fr-FR" sz="2000" b="1" dirty="0">
                <a:latin typeface="Avenir Book" panose="02000503020000020003" pitchFamily="2" charset="0"/>
              </a:endParaRPr>
            </a:p>
          </p:txBody>
        </p:sp>
        <p:pic>
          <p:nvPicPr>
            <p:cNvPr id="5" name="Image" descr="Image">
              <a:extLst>
                <a:ext uri="{FF2B5EF4-FFF2-40B4-BE49-F238E27FC236}">
                  <a16:creationId xmlns:a16="http://schemas.microsoft.com/office/drawing/2014/main" id="{ADACAB33-FDF0-FB4C-FADE-C347C4657E88}"/>
                </a:ext>
              </a:extLst>
            </p:cNvPr>
            <p:cNvPicPr>
              <a:picLocks noChangeAspect="1"/>
            </p:cNvPicPr>
            <p:nvPr/>
          </p:nvPicPr>
          <p:blipFill>
            <a:blip r:embed="rId6"/>
            <a:stretch>
              <a:fillRect/>
            </a:stretch>
          </p:blipFill>
          <p:spPr>
            <a:xfrm>
              <a:off x="3969132" y="2264259"/>
              <a:ext cx="4253737" cy="3301077"/>
            </a:xfrm>
            <a:prstGeom prst="rect">
              <a:avLst/>
            </a:prstGeom>
            <a:ln w="12700">
              <a:miter lim="400000"/>
            </a:ln>
          </p:spPr>
        </p:pic>
      </p:grpSp>
      <p:sp>
        <p:nvSpPr>
          <p:cNvPr id="7" name="TextBox 6">
            <a:extLst>
              <a:ext uri="{FF2B5EF4-FFF2-40B4-BE49-F238E27FC236}">
                <a16:creationId xmlns:a16="http://schemas.microsoft.com/office/drawing/2014/main" id="{711CD509-CBA5-2F56-4A79-57F377112FFE}"/>
              </a:ext>
            </a:extLst>
          </p:cNvPr>
          <p:cNvSpPr txBox="1"/>
          <p:nvPr/>
        </p:nvSpPr>
        <p:spPr>
          <a:xfrm>
            <a:off x="8771630" y="5495070"/>
            <a:ext cx="1816523" cy="400110"/>
          </a:xfrm>
          <a:prstGeom prst="rect">
            <a:avLst/>
          </a:prstGeom>
          <a:noFill/>
        </p:spPr>
        <p:txBody>
          <a:bodyPr wrap="none" rtlCol="0">
            <a:spAutoFit/>
          </a:bodyPr>
          <a:lstStyle/>
          <a:p>
            <a:r>
              <a:rPr lang="en-GB" sz="2000" dirty="0">
                <a:latin typeface="Avenir Book" panose="02000503020000020003" pitchFamily="2" charset="0"/>
                <a:hlinkClick r:id="rId7"/>
              </a:rPr>
              <a:t>Nobel Lecture</a:t>
            </a:r>
            <a:endParaRPr lang="en-GB" sz="2000" dirty="0">
              <a:latin typeface="Avenir Book" panose="02000503020000020003" pitchFamily="2" charset="0"/>
            </a:endParaRPr>
          </a:p>
        </p:txBody>
      </p:sp>
      <p:sp>
        <p:nvSpPr>
          <p:cNvPr id="9" name="TextBox 8">
            <a:extLst>
              <a:ext uri="{FF2B5EF4-FFF2-40B4-BE49-F238E27FC236}">
                <a16:creationId xmlns:a16="http://schemas.microsoft.com/office/drawing/2014/main" id="{14FF499F-575A-EA56-5321-B1EC57F5DE96}"/>
              </a:ext>
            </a:extLst>
          </p:cNvPr>
          <p:cNvSpPr txBox="1"/>
          <p:nvPr/>
        </p:nvSpPr>
        <p:spPr>
          <a:xfrm>
            <a:off x="3969131" y="5657671"/>
            <a:ext cx="4470400" cy="1200329"/>
          </a:xfrm>
          <a:prstGeom prst="rect">
            <a:avLst/>
          </a:prstGeom>
          <a:noFill/>
        </p:spPr>
        <p:txBody>
          <a:bodyPr wrap="square" rtlCol="0">
            <a:spAutoFit/>
          </a:bodyPr>
          <a:lstStyle/>
          <a:p>
            <a:r>
              <a:rPr lang="en-GB" sz="1200" b="1" dirty="0">
                <a:latin typeface="Avenir Book" panose="02000503020000020003" pitchFamily="2" charset="0"/>
              </a:rPr>
              <a:t>FELDMAN, Jacqueline. "A Feeling for the Organism, The Life and Work of Barbara MacClintock." (1992): 430-433.</a:t>
            </a:r>
          </a:p>
          <a:p>
            <a:endParaRPr lang="en-GB" sz="1200" dirty="0">
              <a:latin typeface="Avenir Book" panose="02000503020000020003" pitchFamily="2" charset="0"/>
            </a:endParaRPr>
          </a:p>
          <a:p>
            <a:r>
              <a:rPr lang="en-GB" sz="1200" dirty="0" err="1">
                <a:latin typeface="Avenir Book" panose="02000503020000020003" pitchFamily="2" charset="0"/>
              </a:rPr>
              <a:t>Feschotte</a:t>
            </a:r>
            <a:r>
              <a:rPr lang="en-GB" sz="1200" dirty="0">
                <a:latin typeface="Avenir Book" panose="02000503020000020003" pitchFamily="2" charset="0"/>
              </a:rPr>
              <a:t>, C. Transposable elements: McClintock’s legacy revisited. Nat Rev Genet 24, 797–800 (2023). https://</a:t>
            </a:r>
            <a:r>
              <a:rPr lang="en-GB" sz="1200" dirty="0" err="1">
                <a:latin typeface="Avenir Book" panose="02000503020000020003" pitchFamily="2" charset="0"/>
              </a:rPr>
              <a:t>doi.org</a:t>
            </a:r>
            <a:r>
              <a:rPr lang="en-GB" sz="1200" dirty="0">
                <a:latin typeface="Avenir Book" panose="02000503020000020003" pitchFamily="2" charset="0"/>
              </a:rPr>
              <a:t>/10.1038/s41576-023-00652-3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2" name="Rectangle 1">
            <a:extLst>
              <a:ext uri="{FF2B5EF4-FFF2-40B4-BE49-F238E27FC236}">
                <a16:creationId xmlns:a16="http://schemas.microsoft.com/office/drawing/2014/main" id="{404BADA2-D5BA-BAE5-389D-87B3179CFC75}"/>
              </a:ext>
            </a:extLst>
          </p:cNvPr>
          <p:cNvSpPr/>
          <p:nvPr/>
        </p:nvSpPr>
        <p:spPr>
          <a:xfrm>
            <a:off x="0" y="1166843"/>
            <a:ext cx="12192000" cy="4524315"/>
          </a:xfrm>
          <a:prstGeom prst="rect">
            <a:avLst/>
          </a:prstGeom>
          <a:solidFill>
            <a:srgbClr val="767171">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Google Shape;127;p3"/>
          <p:cNvSpPr txBox="1"/>
          <p:nvPr/>
        </p:nvSpPr>
        <p:spPr>
          <a:xfrm>
            <a:off x="3636980" y="221942"/>
            <a:ext cx="491807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a:solidFill>
                  <a:schemeClr val="dk1"/>
                </a:solidFill>
                <a:latin typeface="Avenir"/>
                <a:ea typeface="Avenir"/>
                <a:cs typeface="Avenir"/>
                <a:sym typeface="Avenir"/>
              </a:rPr>
              <a:t>TEs are selfish elements</a:t>
            </a:r>
            <a:endParaRPr sz="3200" b="1" i="0" u="none" strike="noStrike" cap="none">
              <a:solidFill>
                <a:schemeClr val="dk1"/>
              </a:solidFill>
              <a:latin typeface="Avenir"/>
              <a:ea typeface="Avenir"/>
              <a:cs typeface="Avenir"/>
              <a:sym typeface="Avenir"/>
            </a:endParaRPr>
          </a:p>
        </p:txBody>
      </p:sp>
      <p:sp>
        <p:nvSpPr>
          <p:cNvPr id="128" name="Google Shape;128;p3"/>
          <p:cNvSpPr txBox="1"/>
          <p:nvPr/>
        </p:nvSpPr>
        <p:spPr>
          <a:xfrm>
            <a:off x="1809750" y="1104131"/>
            <a:ext cx="8572500" cy="289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400" b="0" i="0" u="none" strike="noStrike" cap="none" dirty="0">
              <a:solidFill>
                <a:srgbClr val="000000"/>
              </a:solidFill>
              <a:latin typeface="Avenir"/>
              <a:ea typeface="Avenir"/>
              <a:cs typeface="Avenir"/>
              <a:sym typeface="Avenir"/>
            </a:endParaRPr>
          </a:p>
          <a:p>
            <a:pPr marL="0" marR="0" lvl="0" indent="0" algn="ctr" rtl="0">
              <a:spcBef>
                <a:spcPts val="0"/>
              </a:spcBef>
              <a:spcAft>
                <a:spcPts val="0"/>
              </a:spcAft>
              <a:buNone/>
            </a:pPr>
            <a:r>
              <a:rPr lang="de-CH" sz="3600" b="0" i="0" u="none" strike="noStrike" cap="none" dirty="0" err="1">
                <a:solidFill>
                  <a:schemeClr val="dk1"/>
                </a:solidFill>
                <a:latin typeface="Avenir"/>
                <a:ea typeface="Avenir"/>
                <a:cs typeface="Avenir"/>
                <a:sym typeface="Avenir"/>
              </a:rPr>
              <a:t>Selfish</a:t>
            </a:r>
            <a:r>
              <a:rPr lang="de-CH" sz="3600" b="0" i="0" u="none" strike="noStrike" cap="none" dirty="0">
                <a:solidFill>
                  <a:schemeClr val="dk1"/>
                </a:solidFill>
                <a:latin typeface="Avenir"/>
                <a:ea typeface="Avenir"/>
                <a:cs typeface="Avenir"/>
                <a:sym typeface="Avenir"/>
              </a:rPr>
              <a:t> </a:t>
            </a:r>
            <a:r>
              <a:rPr lang="de-CH" sz="3600" b="0" i="0" u="none" strike="noStrike" cap="none" dirty="0" err="1">
                <a:solidFill>
                  <a:schemeClr val="dk1"/>
                </a:solidFill>
                <a:latin typeface="Avenir"/>
                <a:ea typeface="Avenir"/>
                <a:cs typeface="Avenir"/>
                <a:sym typeface="Avenir"/>
              </a:rPr>
              <a:t>genetic</a:t>
            </a:r>
            <a:r>
              <a:rPr lang="de-CH" sz="3600" b="0" i="0" u="none" strike="noStrike" cap="none" dirty="0">
                <a:solidFill>
                  <a:schemeClr val="dk1"/>
                </a:solidFill>
                <a:latin typeface="Avenir"/>
                <a:ea typeface="Avenir"/>
                <a:cs typeface="Avenir"/>
                <a:sym typeface="Avenir"/>
              </a:rPr>
              <a:t> </a:t>
            </a:r>
            <a:r>
              <a:rPr lang="de-CH" sz="3600" b="0" i="0" u="none" strike="noStrike" cap="none" dirty="0" err="1">
                <a:solidFill>
                  <a:schemeClr val="dk1"/>
                </a:solidFill>
                <a:latin typeface="Avenir"/>
                <a:ea typeface="Avenir"/>
                <a:cs typeface="Avenir"/>
                <a:sym typeface="Avenir"/>
              </a:rPr>
              <a:t>elements</a:t>
            </a:r>
            <a:endParaRPr dirty="0"/>
          </a:p>
          <a:p>
            <a:pPr marL="0" marR="0" lvl="0" indent="0" algn="ctr" rtl="0">
              <a:spcBef>
                <a:spcPts val="0"/>
              </a:spcBef>
              <a:spcAft>
                <a:spcPts val="0"/>
              </a:spcAft>
              <a:buNone/>
            </a:pPr>
            <a:r>
              <a:rPr lang="de-CH" sz="1600" b="0" i="0" u="none" strike="noStrike" cap="none" dirty="0">
                <a:solidFill>
                  <a:schemeClr val="dk1"/>
                </a:solidFill>
                <a:latin typeface="Avenir"/>
                <a:ea typeface="Avenir"/>
                <a:cs typeface="Avenir"/>
                <a:sym typeface="Avenir"/>
              </a:rPr>
              <a:t>(</a:t>
            </a:r>
            <a:r>
              <a:rPr lang="de-CH" sz="1600" b="0" i="0" u="none" strike="noStrike" cap="none" dirty="0" err="1">
                <a:solidFill>
                  <a:schemeClr val="dk1"/>
                </a:solidFill>
                <a:latin typeface="Avenir"/>
                <a:ea typeface="Avenir"/>
                <a:cs typeface="Avenir"/>
                <a:sym typeface="Avenir"/>
              </a:rPr>
              <a:t>anything</a:t>
            </a:r>
            <a:r>
              <a:rPr lang="de-CH" sz="1600" b="0" i="0" u="none" strike="noStrike" cap="none" dirty="0">
                <a:solidFill>
                  <a:schemeClr val="dk1"/>
                </a:solidFill>
                <a:latin typeface="Avenir"/>
                <a:ea typeface="Avenir"/>
                <a:cs typeface="Avenir"/>
                <a:sym typeface="Avenir"/>
              </a:rPr>
              <a:t> ranging </a:t>
            </a:r>
            <a:r>
              <a:rPr lang="de-CH" sz="1600" b="0" i="0" u="none" strike="noStrike" cap="none" dirty="0" err="1">
                <a:solidFill>
                  <a:schemeClr val="dk1"/>
                </a:solidFill>
                <a:latin typeface="Avenir"/>
                <a:ea typeface="Avenir"/>
                <a:cs typeface="Avenir"/>
                <a:sym typeface="Avenir"/>
              </a:rPr>
              <a:t>from</a:t>
            </a:r>
            <a:r>
              <a:rPr lang="de-CH" sz="1600" b="0" i="0" u="none" strike="noStrike" cap="none" dirty="0">
                <a:solidFill>
                  <a:schemeClr val="dk1"/>
                </a:solidFill>
                <a:latin typeface="Avenir"/>
                <a:ea typeface="Avenir"/>
                <a:cs typeface="Avenir"/>
                <a:sym typeface="Avenir"/>
              </a:rPr>
              <a:t> </a:t>
            </a:r>
            <a:r>
              <a:rPr lang="de-CH" sz="1600" b="0" i="0" u="none" strike="noStrike" cap="none" dirty="0" err="1">
                <a:solidFill>
                  <a:schemeClr val="dk1"/>
                </a:solidFill>
                <a:latin typeface="Avenir"/>
                <a:ea typeface="Avenir"/>
                <a:cs typeface="Avenir"/>
                <a:sym typeface="Avenir"/>
              </a:rPr>
              <a:t>single</a:t>
            </a:r>
            <a:r>
              <a:rPr lang="de-CH" sz="1600" b="0" i="0" u="none" strike="noStrike" cap="none" dirty="0">
                <a:solidFill>
                  <a:schemeClr val="dk1"/>
                </a:solidFill>
                <a:latin typeface="Avenir"/>
                <a:ea typeface="Avenir"/>
                <a:cs typeface="Avenir"/>
                <a:sym typeface="Avenir"/>
              </a:rPr>
              <a:t> genes </a:t>
            </a:r>
            <a:r>
              <a:rPr lang="de-CH" sz="1600" b="0" i="0" u="none" strike="noStrike" cap="none" dirty="0" err="1">
                <a:solidFill>
                  <a:schemeClr val="dk1"/>
                </a:solidFill>
                <a:latin typeface="Avenir"/>
                <a:ea typeface="Avenir"/>
                <a:cs typeface="Avenir"/>
                <a:sym typeface="Avenir"/>
              </a:rPr>
              <a:t>or</a:t>
            </a:r>
            <a:r>
              <a:rPr lang="de-CH" sz="1600" b="0" i="0" u="none" strike="noStrike" cap="none" dirty="0">
                <a:solidFill>
                  <a:schemeClr val="dk1"/>
                </a:solidFill>
                <a:latin typeface="Avenir"/>
                <a:ea typeface="Avenir"/>
                <a:cs typeface="Avenir"/>
                <a:sym typeface="Avenir"/>
              </a:rPr>
              <a:t> </a:t>
            </a:r>
            <a:r>
              <a:rPr lang="de-CH" sz="1600" b="0" i="0" u="none" strike="noStrike" cap="none" dirty="0" err="1">
                <a:solidFill>
                  <a:schemeClr val="dk1"/>
                </a:solidFill>
                <a:latin typeface="Avenir"/>
                <a:ea typeface="Avenir"/>
                <a:cs typeface="Avenir"/>
                <a:sym typeface="Avenir"/>
              </a:rPr>
              <a:t>chromosomes</a:t>
            </a:r>
            <a:r>
              <a:rPr lang="de-CH" sz="1600" b="0" i="0" u="none" strike="noStrike" cap="none" dirty="0">
                <a:solidFill>
                  <a:schemeClr val="dk1"/>
                </a:solidFill>
                <a:latin typeface="Avenir"/>
                <a:ea typeface="Avenir"/>
                <a:cs typeface="Avenir"/>
                <a:sym typeface="Avenir"/>
              </a:rPr>
              <a:t> </a:t>
            </a:r>
            <a:r>
              <a:rPr lang="de-CH" sz="1600" b="0" i="0" u="none" strike="noStrike" cap="none" dirty="0" err="1">
                <a:solidFill>
                  <a:schemeClr val="dk1"/>
                </a:solidFill>
                <a:latin typeface="Avenir"/>
                <a:ea typeface="Avenir"/>
                <a:cs typeface="Avenir"/>
                <a:sym typeface="Avenir"/>
              </a:rPr>
              <a:t>to</a:t>
            </a:r>
            <a:r>
              <a:rPr lang="de-CH" sz="1600" b="0" i="0" u="none" strike="noStrike" cap="none" dirty="0">
                <a:solidFill>
                  <a:schemeClr val="dk1"/>
                </a:solidFill>
                <a:latin typeface="Avenir"/>
                <a:ea typeface="Avenir"/>
                <a:cs typeface="Avenir"/>
                <a:sym typeface="Avenir"/>
              </a:rPr>
              <a:t> </a:t>
            </a:r>
            <a:r>
              <a:rPr lang="de-CH" sz="1600" b="0" i="0" u="none" strike="noStrike" cap="none" dirty="0" err="1">
                <a:solidFill>
                  <a:schemeClr val="dk1"/>
                </a:solidFill>
                <a:latin typeface="Avenir"/>
                <a:ea typeface="Avenir"/>
                <a:cs typeface="Avenir"/>
                <a:sym typeface="Avenir"/>
              </a:rPr>
              <a:t>entire</a:t>
            </a:r>
            <a:r>
              <a:rPr lang="de-CH" sz="1600" b="0" i="0" u="none" strike="noStrike" cap="none" dirty="0">
                <a:solidFill>
                  <a:schemeClr val="dk1"/>
                </a:solidFill>
                <a:latin typeface="Avenir"/>
                <a:ea typeface="Avenir"/>
                <a:cs typeface="Avenir"/>
                <a:sym typeface="Avenir"/>
              </a:rPr>
              <a:t> </a:t>
            </a:r>
            <a:r>
              <a:rPr lang="de-CH" sz="1600" b="0" i="0" u="none" strike="noStrike" cap="none" dirty="0" err="1">
                <a:solidFill>
                  <a:schemeClr val="dk1"/>
                </a:solidFill>
                <a:latin typeface="Avenir"/>
                <a:ea typeface="Avenir"/>
                <a:cs typeface="Avenir"/>
                <a:sym typeface="Avenir"/>
              </a:rPr>
              <a:t>genomes</a:t>
            </a:r>
            <a:r>
              <a:rPr lang="de-CH" sz="1600" b="0" i="0" u="none" strike="noStrike" cap="none" dirty="0">
                <a:solidFill>
                  <a:schemeClr val="dk1"/>
                </a:solidFill>
                <a:latin typeface="Avenir"/>
                <a:ea typeface="Avenir"/>
                <a:cs typeface="Avenir"/>
                <a:sym typeface="Avenir"/>
              </a:rPr>
              <a:t>)</a:t>
            </a:r>
            <a:endParaRPr dirty="0"/>
          </a:p>
          <a:p>
            <a:pPr marL="0" marR="0" lvl="0" indent="0" algn="ctr" rtl="0">
              <a:spcBef>
                <a:spcPts val="0"/>
              </a:spcBef>
              <a:spcAft>
                <a:spcPts val="0"/>
              </a:spcAft>
              <a:buNone/>
            </a:pPr>
            <a:r>
              <a:rPr lang="de-CH" sz="2800" b="0" i="0" u="none" strike="noStrike" cap="none" dirty="0">
                <a:solidFill>
                  <a:schemeClr val="dk1"/>
                </a:solidFill>
                <a:latin typeface="Avenir"/>
                <a:ea typeface="Avenir"/>
                <a:cs typeface="Avenir"/>
                <a:sym typeface="Avenir"/>
              </a:rPr>
              <a:t>=</a:t>
            </a:r>
            <a:endParaRPr dirty="0"/>
          </a:p>
          <a:p>
            <a:pPr marL="0" marR="0" lvl="0" indent="0" algn="ctr" rtl="0">
              <a:spcBef>
                <a:spcPts val="0"/>
              </a:spcBef>
              <a:spcAft>
                <a:spcPts val="0"/>
              </a:spcAft>
              <a:buNone/>
            </a:pPr>
            <a:r>
              <a:rPr lang="de-CH" sz="3600" b="0" i="0" u="none" strike="noStrike" cap="none" dirty="0">
                <a:solidFill>
                  <a:schemeClr val="dk1"/>
                </a:solidFill>
                <a:latin typeface="Avenir"/>
                <a:ea typeface="Avenir"/>
                <a:cs typeface="Avenir"/>
                <a:sym typeface="Avenir"/>
              </a:rPr>
              <a:t>Genetic </a:t>
            </a:r>
            <a:r>
              <a:rPr lang="de-CH" sz="3600" b="0" i="0" u="none" strike="noStrike" cap="none" dirty="0" err="1">
                <a:solidFill>
                  <a:schemeClr val="dk1"/>
                </a:solidFill>
                <a:latin typeface="Avenir"/>
                <a:ea typeface="Avenir"/>
                <a:cs typeface="Avenir"/>
                <a:sym typeface="Avenir"/>
              </a:rPr>
              <a:t>element</a:t>
            </a:r>
            <a:r>
              <a:rPr lang="de-CH" sz="3600" b="0" i="0" u="none" strike="noStrike" cap="none" dirty="0">
                <a:solidFill>
                  <a:schemeClr val="dk1"/>
                </a:solidFill>
                <a:latin typeface="Avenir"/>
                <a:ea typeface="Avenir"/>
                <a:cs typeface="Avenir"/>
                <a:sym typeface="Avenir"/>
              </a:rPr>
              <a:t> </a:t>
            </a:r>
            <a:r>
              <a:rPr lang="de-CH" sz="3600" b="0" i="0" u="none" strike="noStrike" cap="none" dirty="0" err="1">
                <a:solidFill>
                  <a:schemeClr val="dk1"/>
                </a:solidFill>
                <a:latin typeface="Avenir"/>
                <a:ea typeface="Avenir"/>
                <a:cs typeface="Avenir"/>
                <a:sym typeface="Avenir"/>
              </a:rPr>
              <a:t>with</a:t>
            </a:r>
            <a:r>
              <a:rPr lang="de-CH" sz="3600" b="0" i="0" u="none" strike="noStrike" cap="none" dirty="0">
                <a:solidFill>
                  <a:schemeClr val="dk1"/>
                </a:solidFill>
                <a:latin typeface="Avenir"/>
                <a:ea typeface="Avenir"/>
                <a:cs typeface="Avenir"/>
                <a:sym typeface="Avenir"/>
              </a:rPr>
              <a:t> </a:t>
            </a:r>
            <a:r>
              <a:rPr lang="de-CH" sz="3600" b="0" i="0" u="none" strike="noStrike" cap="none" dirty="0" err="1">
                <a:solidFill>
                  <a:schemeClr val="dk1"/>
                </a:solidFill>
                <a:latin typeface="Avenir"/>
                <a:ea typeface="Avenir"/>
                <a:cs typeface="Avenir"/>
                <a:sym typeface="Avenir"/>
              </a:rPr>
              <a:t>the</a:t>
            </a:r>
            <a:r>
              <a:rPr lang="de-CH" sz="3600" b="0" i="0" u="none" strike="noStrike" cap="none" dirty="0">
                <a:solidFill>
                  <a:schemeClr val="dk1"/>
                </a:solidFill>
                <a:latin typeface="Avenir"/>
                <a:ea typeface="Avenir"/>
                <a:cs typeface="Avenir"/>
                <a:sym typeface="Avenir"/>
              </a:rPr>
              <a:t> </a:t>
            </a:r>
            <a:r>
              <a:rPr lang="de-CH" sz="3600" b="0" i="0" u="none" strike="noStrike" cap="none" dirty="0" err="1">
                <a:solidFill>
                  <a:schemeClr val="dk1"/>
                </a:solidFill>
                <a:latin typeface="Avenir"/>
                <a:ea typeface="Avenir"/>
                <a:cs typeface="Avenir"/>
                <a:sym typeface="Avenir"/>
              </a:rPr>
              <a:t>sole</a:t>
            </a:r>
            <a:r>
              <a:rPr lang="de-CH" sz="3600" b="0" i="0" u="none" strike="noStrike" cap="none" dirty="0">
                <a:solidFill>
                  <a:schemeClr val="dk1"/>
                </a:solidFill>
                <a:latin typeface="Avenir"/>
                <a:ea typeface="Avenir"/>
                <a:cs typeface="Avenir"/>
                <a:sym typeface="Avenir"/>
              </a:rPr>
              <a:t> ”</a:t>
            </a:r>
            <a:r>
              <a:rPr lang="de-CH" sz="3600" b="0" i="0" u="none" strike="noStrike" cap="none" dirty="0" err="1">
                <a:solidFill>
                  <a:schemeClr val="dk1"/>
                </a:solidFill>
                <a:latin typeface="Avenir"/>
                <a:ea typeface="Avenir"/>
                <a:cs typeface="Avenir"/>
                <a:sym typeface="Avenir"/>
              </a:rPr>
              <a:t>purpose</a:t>
            </a:r>
            <a:r>
              <a:rPr lang="de-CH" sz="3600" b="0" i="0" u="none" strike="noStrike" cap="none" dirty="0">
                <a:solidFill>
                  <a:schemeClr val="dk1"/>
                </a:solidFill>
                <a:latin typeface="Avenir"/>
                <a:ea typeface="Avenir"/>
                <a:cs typeface="Avenir"/>
                <a:sym typeface="Avenir"/>
              </a:rPr>
              <a:t>” </a:t>
            </a:r>
            <a:r>
              <a:rPr lang="de-CH" sz="3600" b="0" i="0" u="none" strike="noStrike" cap="none" dirty="0" err="1">
                <a:solidFill>
                  <a:schemeClr val="dk1"/>
                </a:solidFill>
                <a:latin typeface="Avenir"/>
                <a:ea typeface="Avenir"/>
                <a:cs typeface="Avenir"/>
                <a:sym typeface="Avenir"/>
              </a:rPr>
              <a:t>to</a:t>
            </a:r>
            <a:r>
              <a:rPr lang="de-CH" sz="3600" b="0" i="0" u="none" strike="noStrike" cap="none" dirty="0">
                <a:solidFill>
                  <a:schemeClr val="dk1"/>
                </a:solidFill>
                <a:latin typeface="Avenir"/>
                <a:ea typeface="Avenir"/>
                <a:cs typeface="Avenir"/>
                <a:sym typeface="Avenir"/>
              </a:rPr>
              <a:t> </a:t>
            </a:r>
            <a:r>
              <a:rPr lang="de-CH" sz="3600" b="0" i="0" u="none" strike="noStrike" cap="none" dirty="0" err="1">
                <a:solidFill>
                  <a:schemeClr val="dk1"/>
                </a:solidFill>
                <a:latin typeface="Avenir"/>
                <a:ea typeface="Avenir"/>
                <a:cs typeface="Avenir"/>
                <a:sym typeface="Avenir"/>
              </a:rPr>
              <a:t>transmit</a:t>
            </a:r>
            <a:r>
              <a:rPr lang="de-CH" sz="3600" b="0" i="0" u="none" strike="noStrike" cap="none" dirty="0">
                <a:solidFill>
                  <a:schemeClr val="dk1"/>
                </a:solidFill>
                <a:latin typeface="Avenir"/>
                <a:ea typeface="Avenir"/>
                <a:cs typeface="Avenir"/>
                <a:sym typeface="Avenir"/>
              </a:rPr>
              <a:t> </a:t>
            </a:r>
            <a:r>
              <a:rPr lang="de-CH" sz="3600" b="0" i="0" u="none" strike="noStrike" cap="none" dirty="0" err="1">
                <a:solidFill>
                  <a:schemeClr val="dk1"/>
                </a:solidFill>
                <a:latin typeface="Avenir"/>
                <a:ea typeface="Avenir"/>
                <a:cs typeface="Avenir"/>
                <a:sym typeface="Avenir"/>
              </a:rPr>
              <a:t>itself</a:t>
            </a:r>
            <a:endParaRPr dirty="0"/>
          </a:p>
          <a:p>
            <a:pPr marL="0" marR="0" lvl="0" indent="0" algn="ctr" rtl="0">
              <a:spcBef>
                <a:spcPts val="0"/>
              </a:spcBef>
              <a:spcAft>
                <a:spcPts val="0"/>
              </a:spcAft>
              <a:buNone/>
            </a:pPr>
            <a:r>
              <a:rPr lang="de-CH" sz="1600" b="0" i="0" u="none" strike="noStrike" cap="none" dirty="0">
                <a:solidFill>
                  <a:schemeClr val="dk1"/>
                </a:solidFill>
                <a:latin typeface="Avenir"/>
                <a:ea typeface="Avenir"/>
                <a:cs typeface="Avenir"/>
                <a:sym typeface="Avenir"/>
              </a:rPr>
              <a:t>(</a:t>
            </a:r>
            <a:r>
              <a:rPr lang="de-CH" sz="1600" b="0" i="0" u="none" strike="noStrike" cap="none" dirty="0" err="1">
                <a:solidFill>
                  <a:schemeClr val="dk1"/>
                </a:solidFill>
                <a:latin typeface="Avenir"/>
                <a:ea typeface="Avenir"/>
                <a:cs typeface="Avenir"/>
                <a:sym typeface="Avenir"/>
              </a:rPr>
              <a:t>which</a:t>
            </a:r>
            <a:r>
              <a:rPr lang="de-CH" sz="1600" b="0" i="0" u="none" strike="noStrike" cap="none" dirty="0">
                <a:solidFill>
                  <a:schemeClr val="dk1"/>
                </a:solidFill>
                <a:latin typeface="Avenir"/>
                <a:ea typeface="Avenir"/>
                <a:cs typeface="Avenir"/>
                <a:sym typeface="Avenir"/>
              </a:rPr>
              <a:t> </a:t>
            </a:r>
            <a:r>
              <a:rPr lang="de-CH" sz="1600" b="0" i="0" u="none" strike="noStrike" cap="none" dirty="0" err="1">
                <a:solidFill>
                  <a:schemeClr val="dk1"/>
                </a:solidFill>
                <a:latin typeface="Avenir"/>
                <a:ea typeface="Avenir"/>
                <a:cs typeface="Avenir"/>
                <a:sym typeface="Avenir"/>
              </a:rPr>
              <a:t>often</a:t>
            </a:r>
            <a:r>
              <a:rPr lang="de-CH" sz="1600" b="0" i="0" u="none" strike="noStrike" cap="none" dirty="0">
                <a:solidFill>
                  <a:schemeClr val="dk1"/>
                </a:solidFill>
                <a:latin typeface="Avenir"/>
                <a:ea typeface="Avenir"/>
                <a:cs typeface="Avenir"/>
                <a:sym typeface="Avenir"/>
              </a:rPr>
              <a:t> </a:t>
            </a:r>
            <a:r>
              <a:rPr lang="de-CH" sz="1600" b="0" i="0" u="none" strike="noStrike" cap="none" dirty="0" err="1">
                <a:solidFill>
                  <a:schemeClr val="dk1"/>
                </a:solidFill>
                <a:latin typeface="Avenir"/>
                <a:ea typeface="Avenir"/>
                <a:cs typeface="Avenir"/>
                <a:sym typeface="Avenir"/>
              </a:rPr>
              <a:t>comes</a:t>
            </a:r>
            <a:r>
              <a:rPr lang="de-CH" sz="1600" b="0" i="0" u="none" strike="noStrike" cap="none" dirty="0">
                <a:solidFill>
                  <a:schemeClr val="dk1"/>
                </a:solidFill>
                <a:latin typeface="Avenir"/>
                <a:ea typeface="Avenir"/>
                <a:cs typeface="Avenir"/>
                <a:sym typeface="Avenir"/>
              </a:rPr>
              <a:t> </a:t>
            </a:r>
            <a:r>
              <a:rPr lang="de-CH" sz="1600" b="0" i="0" u="none" strike="noStrike" cap="none" dirty="0" err="1">
                <a:solidFill>
                  <a:schemeClr val="dk1"/>
                </a:solidFill>
                <a:latin typeface="Avenir"/>
                <a:ea typeface="Avenir"/>
                <a:cs typeface="Avenir"/>
                <a:sym typeface="Avenir"/>
              </a:rPr>
              <a:t>with</a:t>
            </a:r>
            <a:r>
              <a:rPr lang="de-CH" sz="1600" b="0" i="0" u="none" strike="noStrike" cap="none" dirty="0">
                <a:solidFill>
                  <a:schemeClr val="dk1"/>
                </a:solidFill>
                <a:latin typeface="Avenir"/>
                <a:ea typeface="Avenir"/>
                <a:cs typeface="Avenir"/>
                <a:sym typeface="Avenir"/>
              </a:rPr>
              <a:t> a </a:t>
            </a:r>
            <a:r>
              <a:rPr lang="de-CH" sz="1600" b="0" i="0" u="none" strike="noStrike" cap="none" dirty="0" err="1">
                <a:solidFill>
                  <a:schemeClr val="dk1"/>
                </a:solidFill>
                <a:latin typeface="Avenir"/>
                <a:ea typeface="Avenir"/>
                <a:cs typeface="Avenir"/>
                <a:sym typeface="Avenir"/>
              </a:rPr>
              <a:t>cost</a:t>
            </a:r>
            <a:r>
              <a:rPr lang="de-CH" sz="1600" b="0" i="0" u="none" strike="noStrike" cap="none" dirty="0">
                <a:solidFill>
                  <a:schemeClr val="dk1"/>
                </a:solidFill>
                <a:latin typeface="Avenir"/>
                <a:ea typeface="Avenir"/>
                <a:cs typeface="Avenir"/>
                <a:sym typeface="Avenir"/>
              </a:rPr>
              <a:t> </a:t>
            </a:r>
            <a:r>
              <a:rPr lang="de-CH" sz="1600" b="0" i="0" u="none" strike="noStrike" cap="none" dirty="0" err="1">
                <a:solidFill>
                  <a:schemeClr val="dk1"/>
                </a:solidFill>
                <a:latin typeface="Avenir"/>
                <a:ea typeface="Avenir"/>
                <a:cs typeface="Avenir"/>
                <a:sym typeface="Avenir"/>
              </a:rPr>
              <a:t>to</a:t>
            </a:r>
            <a:r>
              <a:rPr lang="de-CH" sz="1600" b="0" i="0" u="none" strike="noStrike" cap="none" dirty="0">
                <a:solidFill>
                  <a:schemeClr val="dk1"/>
                </a:solidFill>
                <a:latin typeface="Avenir"/>
                <a:ea typeface="Avenir"/>
                <a:cs typeface="Avenir"/>
                <a:sym typeface="Avenir"/>
              </a:rPr>
              <a:t> </a:t>
            </a:r>
            <a:r>
              <a:rPr lang="de-CH" sz="1600" b="0" i="0" u="none" strike="noStrike" cap="none" dirty="0" err="1">
                <a:solidFill>
                  <a:schemeClr val="dk1"/>
                </a:solidFill>
                <a:latin typeface="Avenir"/>
                <a:ea typeface="Avenir"/>
                <a:cs typeface="Avenir"/>
                <a:sym typeface="Avenir"/>
              </a:rPr>
              <a:t>its</a:t>
            </a:r>
            <a:r>
              <a:rPr lang="de-CH" sz="1600" b="0" i="0" u="none" strike="noStrike" cap="none" dirty="0">
                <a:solidFill>
                  <a:schemeClr val="dk1"/>
                </a:solidFill>
                <a:latin typeface="Avenir"/>
                <a:ea typeface="Avenir"/>
                <a:cs typeface="Avenir"/>
                <a:sym typeface="Avenir"/>
              </a:rPr>
              <a:t> host)</a:t>
            </a:r>
            <a:endParaRPr sz="1600" b="0" i="0" u="none" strike="noStrike" cap="none" dirty="0">
              <a:solidFill>
                <a:schemeClr val="dk1"/>
              </a:solidFill>
              <a:latin typeface="Avenir"/>
              <a:ea typeface="Avenir"/>
              <a:cs typeface="Avenir"/>
              <a:sym typeface="Avenir"/>
            </a:endParaRPr>
          </a:p>
        </p:txBody>
      </p:sp>
      <p:sp>
        <p:nvSpPr>
          <p:cNvPr id="6" name="TextBox 5">
            <a:extLst>
              <a:ext uri="{FF2B5EF4-FFF2-40B4-BE49-F238E27FC236}">
                <a16:creationId xmlns:a16="http://schemas.microsoft.com/office/drawing/2014/main" id="{68095929-FE7E-8BAA-834C-976EE3B09829}"/>
              </a:ext>
            </a:extLst>
          </p:cNvPr>
          <p:cNvSpPr txBox="1"/>
          <p:nvPr/>
        </p:nvSpPr>
        <p:spPr>
          <a:xfrm>
            <a:off x="1693985" y="4100280"/>
            <a:ext cx="8804030" cy="1600438"/>
          </a:xfrm>
          <a:prstGeom prst="rect">
            <a:avLst/>
          </a:prstGeom>
          <a:noFill/>
        </p:spPr>
        <p:txBody>
          <a:bodyPr wrap="square" rtlCol="0">
            <a:spAutoFit/>
          </a:bodyPr>
          <a:lstStyle/>
          <a:p>
            <a:r>
              <a:rPr lang="en-GB" dirty="0">
                <a:latin typeface="Avenir Book" panose="02000503020000020003" pitchFamily="2" charset="0"/>
              </a:rPr>
              <a:t>“When a given DNA, or class of DNAs, of unproven phenotypic function can be shown to have evolved a strategy (such as transposition) which ensures its genomic survival, then </a:t>
            </a:r>
            <a:r>
              <a:rPr lang="en-GB" b="1" dirty="0">
                <a:latin typeface="Avenir Book" panose="02000503020000020003" pitchFamily="2" charset="0"/>
              </a:rPr>
              <a:t>no other explanation for its existence is necessary</a:t>
            </a:r>
            <a:r>
              <a:rPr lang="en-GB" dirty="0">
                <a:latin typeface="Avenir Book" panose="02000503020000020003" pitchFamily="2" charset="0"/>
              </a:rPr>
              <a:t>. The search for other explanations may prove, if not intellectually sterile, ultimately futile.” According to this theory, the evolutionary success of transposable elements is not attributed to a specific cellular function, as McClintock envisioned, but simply to their ability to replicate independently of the rest of the genome, thereby ensuring their propagation without benefitting the organism, but sometimes at its expense — much like viruses.</a:t>
            </a:r>
          </a:p>
        </p:txBody>
      </p:sp>
      <p:sp>
        <p:nvSpPr>
          <p:cNvPr id="8" name="Google Shape;615;p32">
            <a:extLst>
              <a:ext uri="{FF2B5EF4-FFF2-40B4-BE49-F238E27FC236}">
                <a16:creationId xmlns:a16="http://schemas.microsoft.com/office/drawing/2014/main" id="{736717F6-6020-43AD-7060-D7CEF7337A38}"/>
              </a:ext>
            </a:extLst>
          </p:cNvPr>
          <p:cNvSpPr txBox="1"/>
          <p:nvPr/>
        </p:nvSpPr>
        <p:spPr>
          <a:xfrm>
            <a:off x="9097370" y="6027044"/>
            <a:ext cx="3094630" cy="83095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dirty="0">
                <a:solidFill>
                  <a:schemeClr val="dk1"/>
                </a:solidFill>
                <a:latin typeface="Avenir"/>
                <a:ea typeface="Avenir"/>
                <a:cs typeface="Avenir"/>
                <a:sym typeface="Avenir"/>
              </a:rPr>
              <a:t>Doolittle, W. F. &amp; Sapienza, C. </a:t>
            </a:r>
            <a:r>
              <a:rPr lang="de-CH" sz="1200" dirty="0" err="1">
                <a:solidFill>
                  <a:schemeClr val="dk1"/>
                </a:solidFill>
                <a:latin typeface="Avenir"/>
                <a:ea typeface="Avenir"/>
                <a:cs typeface="Avenir"/>
                <a:sym typeface="Avenir"/>
              </a:rPr>
              <a:t>Selfish</a:t>
            </a:r>
            <a:r>
              <a:rPr lang="de-CH" sz="1200" dirty="0">
                <a:solidFill>
                  <a:schemeClr val="dk1"/>
                </a:solidFill>
                <a:latin typeface="Avenir"/>
                <a:ea typeface="Avenir"/>
                <a:cs typeface="Avenir"/>
                <a:sym typeface="Avenir"/>
              </a:rPr>
              <a:t> genes, </a:t>
            </a:r>
            <a:r>
              <a:rPr lang="de-CH" sz="1200" dirty="0" err="1">
                <a:solidFill>
                  <a:schemeClr val="dk1"/>
                </a:solidFill>
                <a:latin typeface="Avenir"/>
                <a:ea typeface="Avenir"/>
                <a:cs typeface="Avenir"/>
                <a:sym typeface="Avenir"/>
              </a:rPr>
              <a:t>the</a:t>
            </a:r>
            <a:r>
              <a:rPr lang="de-CH" sz="1200" dirty="0">
                <a:solidFill>
                  <a:schemeClr val="dk1"/>
                </a:solidFill>
                <a:latin typeface="Avenir"/>
                <a:ea typeface="Avenir"/>
                <a:cs typeface="Avenir"/>
                <a:sym typeface="Avenir"/>
              </a:rPr>
              <a:t> </a:t>
            </a:r>
            <a:r>
              <a:rPr lang="de-CH" sz="1200" dirty="0" err="1">
                <a:solidFill>
                  <a:schemeClr val="dk1"/>
                </a:solidFill>
                <a:latin typeface="Avenir"/>
                <a:ea typeface="Avenir"/>
                <a:cs typeface="Avenir"/>
                <a:sym typeface="Avenir"/>
              </a:rPr>
              <a:t>phenotype</a:t>
            </a:r>
            <a:r>
              <a:rPr lang="de-CH" sz="1200" dirty="0">
                <a:solidFill>
                  <a:schemeClr val="dk1"/>
                </a:solidFill>
                <a:latin typeface="Avenir"/>
                <a:ea typeface="Avenir"/>
                <a:cs typeface="Avenir"/>
                <a:sym typeface="Avenir"/>
              </a:rPr>
              <a:t> </a:t>
            </a:r>
            <a:r>
              <a:rPr lang="de-CH" sz="1200" dirty="0" err="1">
                <a:solidFill>
                  <a:schemeClr val="dk1"/>
                </a:solidFill>
                <a:latin typeface="Avenir"/>
                <a:ea typeface="Avenir"/>
                <a:cs typeface="Avenir"/>
                <a:sym typeface="Avenir"/>
              </a:rPr>
              <a:t>paradigm</a:t>
            </a:r>
            <a:r>
              <a:rPr lang="de-CH" sz="1200" dirty="0">
                <a:solidFill>
                  <a:schemeClr val="dk1"/>
                </a:solidFill>
                <a:latin typeface="Avenir"/>
                <a:ea typeface="Avenir"/>
                <a:cs typeface="Avenir"/>
                <a:sym typeface="Avenir"/>
              </a:rPr>
              <a:t> and </a:t>
            </a:r>
            <a:r>
              <a:rPr lang="de-CH" sz="1200" dirty="0" err="1">
                <a:solidFill>
                  <a:schemeClr val="dk1"/>
                </a:solidFill>
                <a:latin typeface="Avenir"/>
                <a:ea typeface="Avenir"/>
                <a:cs typeface="Avenir"/>
                <a:sym typeface="Avenir"/>
              </a:rPr>
              <a:t>genome</a:t>
            </a:r>
            <a:r>
              <a:rPr lang="de-CH" sz="1200" dirty="0">
                <a:solidFill>
                  <a:schemeClr val="dk1"/>
                </a:solidFill>
                <a:latin typeface="Avenir"/>
                <a:ea typeface="Avenir"/>
                <a:cs typeface="Avenir"/>
                <a:sym typeface="Avenir"/>
              </a:rPr>
              <a:t> </a:t>
            </a:r>
            <a:r>
              <a:rPr lang="de-CH" sz="1200" dirty="0" err="1">
                <a:solidFill>
                  <a:schemeClr val="dk1"/>
                </a:solidFill>
                <a:latin typeface="Avenir"/>
                <a:ea typeface="Avenir"/>
                <a:cs typeface="Avenir"/>
                <a:sym typeface="Avenir"/>
              </a:rPr>
              <a:t>evolution</a:t>
            </a:r>
            <a:r>
              <a:rPr lang="de-CH" sz="1200" dirty="0">
                <a:solidFill>
                  <a:schemeClr val="dk1"/>
                </a:solidFill>
                <a:latin typeface="Avenir"/>
                <a:ea typeface="Avenir"/>
                <a:cs typeface="Avenir"/>
                <a:sym typeface="Avenir"/>
              </a:rPr>
              <a:t>. Nature 284, 601–603 (1980).</a:t>
            </a:r>
          </a:p>
        </p:txBody>
      </p:sp>
      <p:sp>
        <p:nvSpPr>
          <p:cNvPr id="11" name="TextBox 10">
            <a:extLst>
              <a:ext uri="{FF2B5EF4-FFF2-40B4-BE49-F238E27FC236}">
                <a16:creationId xmlns:a16="http://schemas.microsoft.com/office/drawing/2014/main" id="{867415E4-0880-2B9C-40F1-E275CD01CA7D}"/>
              </a:ext>
            </a:extLst>
          </p:cNvPr>
          <p:cNvSpPr txBox="1"/>
          <p:nvPr/>
        </p:nvSpPr>
        <p:spPr>
          <a:xfrm>
            <a:off x="1" y="5842337"/>
            <a:ext cx="3094630" cy="1015663"/>
          </a:xfrm>
          <a:prstGeom prst="rect">
            <a:avLst/>
          </a:prstGeom>
          <a:noFill/>
        </p:spPr>
        <p:txBody>
          <a:bodyPr wrap="square" rtlCol="0">
            <a:spAutoFit/>
          </a:bodyPr>
          <a:lstStyle/>
          <a:p>
            <a:r>
              <a:rPr lang="en-GB" sz="1200" dirty="0" err="1">
                <a:solidFill>
                  <a:schemeClr val="dk1"/>
                </a:solidFill>
                <a:latin typeface="Avenir"/>
              </a:rPr>
              <a:t>Feschotte</a:t>
            </a:r>
            <a:r>
              <a:rPr lang="en-GB" sz="1200" dirty="0">
                <a:solidFill>
                  <a:schemeClr val="dk1"/>
                </a:solidFill>
                <a:latin typeface="Avenir"/>
              </a:rPr>
              <a:t>, C. Transposable elements: McClintock’s legacy revisited. Nat Rev Genet 24, 797–800 (2023). https://</a:t>
            </a:r>
            <a:r>
              <a:rPr lang="en-GB" sz="1200" dirty="0" err="1">
                <a:solidFill>
                  <a:schemeClr val="dk1"/>
                </a:solidFill>
                <a:latin typeface="Avenir"/>
              </a:rPr>
              <a:t>doi.org</a:t>
            </a:r>
            <a:r>
              <a:rPr lang="en-GB" sz="1200" dirty="0">
                <a:solidFill>
                  <a:schemeClr val="dk1"/>
                </a:solidFill>
                <a:latin typeface="Avenir"/>
              </a:rPr>
              <a:t>/10.1038/s41576-023-00652-3</a:t>
            </a:r>
          </a:p>
        </p:txBody>
      </p:sp>
    </p:spTree>
    <p:extLst>
      <p:ext uri="{BB962C8B-B14F-4D97-AF65-F5344CB8AC3E}">
        <p14:creationId xmlns:p14="http://schemas.microsoft.com/office/powerpoint/2010/main" val="1095255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2" name="Google Shape;622;p33"/>
          <p:cNvSpPr/>
          <p:nvPr/>
        </p:nvSpPr>
        <p:spPr>
          <a:xfrm>
            <a:off x="320512" y="1263191"/>
            <a:ext cx="5590094" cy="3516199"/>
          </a:xfrm>
          <a:prstGeom prst="roundRect">
            <a:avLst>
              <a:gd name="adj" fmla="val 16667"/>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3" name="Google Shape;623;p33"/>
          <p:cNvSpPr/>
          <p:nvPr/>
        </p:nvSpPr>
        <p:spPr>
          <a:xfrm>
            <a:off x="2496983" y="1527141"/>
            <a:ext cx="3159099" cy="3035433"/>
          </a:xfrm>
          <a:prstGeom prst="ellipse">
            <a:avLst/>
          </a:pr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24" name="Google Shape;624;p33"/>
          <p:cNvGrpSpPr/>
          <p:nvPr/>
        </p:nvGrpSpPr>
        <p:grpSpPr>
          <a:xfrm>
            <a:off x="1394607" y="2842182"/>
            <a:ext cx="386499" cy="353506"/>
            <a:chOff x="1394607" y="2738487"/>
            <a:chExt cx="386499" cy="353506"/>
          </a:xfrm>
        </p:grpSpPr>
        <p:sp>
          <p:nvSpPr>
            <p:cNvPr id="625" name="Google Shape;625;p33"/>
            <p:cNvSpPr/>
            <p:nvPr/>
          </p:nvSpPr>
          <p:spPr>
            <a:xfrm>
              <a:off x="1394607" y="2738487"/>
              <a:ext cx="386499" cy="282804"/>
            </a:xfrm>
            <a:prstGeom prst="ellipse">
              <a:avLst/>
            </a:prstGeom>
            <a:solidFill>
              <a:schemeClr val="accent3"/>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6" name="Google Shape;626;p33"/>
            <p:cNvSpPr/>
            <p:nvPr/>
          </p:nvSpPr>
          <p:spPr>
            <a:xfrm>
              <a:off x="1403475" y="2950590"/>
              <a:ext cx="368765" cy="141403"/>
            </a:xfrm>
            <a:prstGeom prst="ellipse">
              <a:avLst/>
            </a:prstGeom>
            <a:solidFill>
              <a:schemeClr val="accent3"/>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27" name="Google Shape;627;p33"/>
          <p:cNvSpPr txBox="1"/>
          <p:nvPr/>
        </p:nvSpPr>
        <p:spPr>
          <a:xfrm>
            <a:off x="404002" y="1505387"/>
            <a:ext cx="93371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200">
                <a:solidFill>
                  <a:srgbClr val="757070"/>
                </a:solidFill>
                <a:latin typeface="Avenir"/>
                <a:ea typeface="Avenir"/>
                <a:cs typeface="Avenir"/>
                <a:sym typeface="Avenir"/>
              </a:rPr>
              <a:t>Cytoplasm</a:t>
            </a:r>
            <a:endParaRPr sz="1200">
              <a:solidFill>
                <a:srgbClr val="757070"/>
              </a:solidFill>
              <a:latin typeface="Avenir"/>
              <a:ea typeface="Avenir"/>
              <a:cs typeface="Avenir"/>
              <a:sym typeface="Avenir"/>
            </a:endParaRPr>
          </a:p>
        </p:txBody>
      </p:sp>
      <p:sp>
        <p:nvSpPr>
          <p:cNvPr id="628" name="Google Shape;628;p33"/>
          <p:cNvSpPr txBox="1"/>
          <p:nvPr/>
        </p:nvSpPr>
        <p:spPr>
          <a:xfrm>
            <a:off x="404002" y="2879890"/>
            <a:ext cx="89639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200">
                <a:solidFill>
                  <a:srgbClr val="757070"/>
                </a:solidFill>
                <a:latin typeface="Avenir"/>
                <a:ea typeface="Avenir"/>
                <a:cs typeface="Avenir"/>
                <a:sym typeface="Avenir"/>
              </a:rPr>
              <a:t>Ribosome</a:t>
            </a:r>
            <a:endParaRPr sz="1200">
              <a:solidFill>
                <a:srgbClr val="757070"/>
              </a:solidFill>
              <a:latin typeface="Avenir"/>
              <a:ea typeface="Avenir"/>
              <a:cs typeface="Avenir"/>
              <a:sym typeface="Avenir"/>
            </a:endParaRPr>
          </a:p>
        </p:txBody>
      </p:sp>
      <p:sp>
        <p:nvSpPr>
          <p:cNvPr id="629" name="Google Shape;629;p33"/>
          <p:cNvSpPr txBox="1"/>
          <p:nvPr/>
        </p:nvSpPr>
        <p:spPr>
          <a:xfrm>
            <a:off x="3699668" y="1643886"/>
            <a:ext cx="75373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200">
                <a:solidFill>
                  <a:srgbClr val="757070"/>
                </a:solidFill>
                <a:latin typeface="Avenir"/>
                <a:ea typeface="Avenir"/>
                <a:cs typeface="Avenir"/>
                <a:sym typeface="Avenir"/>
              </a:rPr>
              <a:t>Nucleus</a:t>
            </a:r>
            <a:endParaRPr sz="1200">
              <a:solidFill>
                <a:srgbClr val="757070"/>
              </a:solidFill>
              <a:latin typeface="Avenir"/>
              <a:ea typeface="Avenir"/>
              <a:cs typeface="Avenir"/>
              <a:sym typeface="Avenir"/>
            </a:endParaRPr>
          </a:p>
        </p:txBody>
      </p:sp>
      <p:cxnSp>
        <p:nvCxnSpPr>
          <p:cNvPr id="630" name="Google Shape;630;p33"/>
          <p:cNvCxnSpPr/>
          <p:nvPr/>
        </p:nvCxnSpPr>
        <p:spPr>
          <a:xfrm>
            <a:off x="3133090" y="2792432"/>
            <a:ext cx="2041650" cy="0"/>
          </a:xfrm>
          <a:prstGeom prst="straightConnector1">
            <a:avLst/>
          </a:prstGeom>
          <a:noFill/>
          <a:ln w="9525" cap="flat" cmpd="sng">
            <a:solidFill>
              <a:schemeClr val="dk1"/>
            </a:solidFill>
            <a:prstDash val="solid"/>
            <a:miter lim="800000"/>
            <a:headEnd type="none" w="sm" len="sm"/>
            <a:tailEnd type="none" w="sm" len="sm"/>
          </a:ln>
        </p:spPr>
      </p:cxnSp>
      <p:cxnSp>
        <p:nvCxnSpPr>
          <p:cNvPr id="631" name="Google Shape;631;p33"/>
          <p:cNvCxnSpPr/>
          <p:nvPr/>
        </p:nvCxnSpPr>
        <p:spPr>
          <a:xfrm>
            <a:off x="3133090" y="2642994"/>
            <a:ext cx="2041649" cy="0"/>
          </a:xfrm>
          <a:prstGeom prst="straightConnector1">
            <a:avLst/>
          </a:prstGeom>
          <a:noFill/>
          <a:ln w="9525" cap="flat" cmpd="sng">
            <a:solidFill>
              <a:schemeClr val="dk1"/>
            </a:solidFill>
            <a:prstDash val="solid"/>
            <a:miter lim="800000"/>
            <a:headEnd type="none" w="sm" len="sm"/>
            <a:tailEnd type="none" w="sm" len="sm"/>
          </a:ln>
        </p:spPr>
      </p:cxnSp>
      <p:cxnSp>
        <p:nvCxnSpPr>
          <p:cNvPr id="632" name="Google Shape;632;p33"/>
          <p:cNvCxnSpPr/>
          <p:nvPr/>
        </p:nvCxnSpPr>
        <p:spPr>
          <a:xfrm>
            <a:off x="3298265"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633" name="Google Shape;633;p33"/>
          <p:cNvCxnSpPr/>
          <p:nvPr/>
        </p:nvCxnSpPr>
        <p:spPr>
          <a:xfrm>
            <a:off x="5087620"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634" name="Google Shape;634;p33"/>
          <p:cNvCxnSpPr/>
          <p:nvPr/>
        </p:nvCxnSpPr>
        <p:spPr>
          <a:xfrm>
            <a:off x="3521935"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635" name="Google Shape;635;p33"/>
          <p:cNvCxnSpPr/>
          <p:nvPr/>
        </p:nvCxnSpPr>
        <p:spPr>
          <a:xfrm>
            <a:off x="3410100"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636" name="Google Shape;636;p33"/>
          <p:cNvCxnSpPr/>
          <p:nvPr/>
        </p:nvCxnSpPr>
        <p:spPr>
          <a:xfrm>
            <a:off x="363377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637" name="Google Shape;637;p33"/>
          <p:cNvCxnSpPr/>
          <p:nvPr/>
        </p:nvCxnSpPr>
        <p:spPr>
          <a:xfrm>
            <a:off x="3745605"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638" name="Google Shape;638;p33"/>
          <p:cNvCxnSpPr/>
          <p:nvPr/>
        </p:nvCxnSpPr>
        <p:spPr>
          <a:xfrm>
            <a:off x="385744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639" name="Google Shape;639;p33"/>
          <p:cNvCxnSpPr/>
          <p:nvPr/>
        </p:nvCxnSpPr>
        <p:spPr>
          <a:xfrm>
            <a:off x="3969275"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640" name="Google Shape;640;p33"/>
          <p:cNvCxnSpPr/>
          <p:nvPr/>
        </p:nvCxnSpPr>
        <p:spPr>
          <a:xfrm>
            <a:off x="4192945"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641" name="Google Shape;641;p33"/>
          <p:cNvCxnSpPr/>
          <p:nvPr/>
        </p:nvCxnSpPr>
        <p:spPr>
          <a:xfrm>
            <a:off x="3186430"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642" name="Google Shape;642;p33"/>
          <p:cNvCxnSpPr/>
          <p:nvPr/>
        </p:nvCxnSpPr>
        <p:spPr>
          <a:xfrm>
            <a:off x="430478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643" name="Google Shape;643;p33"/>
          <p:cNvCxnSpPr/>
          <p:nvPr/>
        </p:nvCxnSpPr>
        <p:spPr>
          <a:xfrm>
            <a:off x="4416615"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644" name="Google Shape;644;p33"/>
          <p:cNvCxnSpPr/>
          <p:nvPr/>
        </p:nvCxnSpPr>
        <p:spPr>
          <a:xfrm>
            <a:off x="452845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645" name="Google Shape;645;p33"/>
          <p:cNvCxnSpPr/>
          <p:nvPr/>
        </p:nvCxnSpPr>
        <p:spPr>
          <a:xfrm>
            <a:off x="4640285"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646" name="Google Shape;646;p33"/>
          <p:cNvCxnSpPr/>
          <p:nvPr/>
        </p:nvCxnSpPr>
        <p:spPr>
          <a:xfrm>
            <a:off x="475212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647" name="Google Shape;647;p33"/>
          <p:cNvCxnSpPr/>
          <p:nvPr/>
        </p:nvCxnSpPr>
        <p:spPr>
          <a:xfrm>
            <a:off x="4975790"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648" name="Google Shape;648;p33"/>
          <p:cNvCxnSpPr/>
          <p:nvPr/>
        </p:nvCxnSpPr>
        <p:spPr>
          <a:xfrm>
            <a:off x="4863955"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649" name="Google Shape;649;p33"/>
          <p:cNvCxnSpPr/>
          <p:nvPr/>
        </p:nvCxnSpPr>
        <p:spPr>
          <a:xfrm>
            <a:off x="408111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650" name="Google Shape;650;p33"/>
          <p:cNvCxnSpPr/>
          <p:nvPr/>
        </p:nvCxnSpPr>
        <p:spPr>
          <a:xfrm>
            <a:off x="3582670" y="2791584"/>
            <a:ext cx="1203960" cy="0"/>
          </a:xfrm>
          <a:prstGeom prst="straightConnector1">
            <a:avLst/>
          </a:prstGeom>
          <a:noFill/>
          <a:ln w="9525" cap="flat" cmpd="sng">
            <a:solidFill>
              <a:srgbClr val="FF0000"/>
            </a:solidFill>
            <a:prstDash val="solid"/>
            <a:miter lim="800000"/>
            <a:headEnd type="none" w="sm" len="sm"/>
            <a:tailEnd type="none" w="sm" len="sm"/>
          </a:ln>
        </p:spPr>
      </p:cxnSp>
      <p:cxnSp>
        <p:nvCxnSpPr>
          <p:cNvPr id="651" name="Google Shape;651;p33"/>
          <p:cNvCxnSpPr/>
          <p:nvPr/>
        </p:nvCxnSpPr>
        <p:spPr>
          <a:xfrm>
            <a:off x="3582670" y="2642994"/>
            <a:ext cx="1203960" cy="0"/>
          </a:xfrm>
          <a:prstGeom prst="straightConnector1">
            <a:avLst/>
          </a:prstGeom>
          <a:noFill/>
          <a:ln w="9525" cap="flat" cmpd="sng">
            <a:solidFill>
              <a:srgbClr val="FF0000"/>
            </a:solidFill>
            <a:prstDash val="solid"/>
            <a:miter lim="800000"/>
            <a:headEnd type="none" w="sm" len="sm"/>
            <a:tailEnd type="none" w="sm" len="sm"/>
          </a:ln>
        </p:spPr>
      </p:cxnSp>
      <p:cxnSp>
        <p:nvCxnSpPr>
          <p:cNvPr id="652" name="Google Shape;652;p33"/>
          <p:cNvCxnSpPr/>
          <p:nvPr/>
        </p:nvCxnSpPr>
        <p:spPr>
          <a:xfrm>
            <a:off x="3421980" y="3536627"/>
            <a:ext cx="1376530" cy="0"/>
          </a:xfrm>
          <a:prstGeom prst="straightConnector1">
            <a:avLst/>
          </a:prstGeom>
          <a:noFill/>
          <a:ln w="9525" cap="flat" cmpd="sng">
            <a:solidFill>
              <a:schemeClr val="dk1"/>
            </a:solidFill>
            <a:prstDash val="solid"/>
            <a:miter lim="800000"/>
            <a:headEnd type="none" w="sm" len="sm"/>
            <a:tailEnd type="none" w="sm" len="sm"/>
          </a:ln>
        </p:spPr>
      </p:cxnSp>
      <p:cxnSp>
        <p:nvCxnSpPr>
          <p:cNvPr id="653" name="Google Shape;653;p33"/>
          <p:cNvCxnSpPr/>
          <p:nvPr/>
        </p:nvCxnSpPr>
        <p:spPr>
          <a:xfrm>
            <a:off x="3421980" y="3387189"/>
            <a:ext cx="1376530" cy="0"/>
          </a:xfrm>
          <a:prstGeom prst="straightConnector1">
            <a:avLst/>
          </a:prstGeom>
          <a:noFill/>
          <a:ln w="9525" cap="flat" cmpd="sng">
            <a:solidFill>
              <a:schemeClr val="dk1"/>
            </a:solidFill>
            <a:prstDash val="solid"/>
            <a:miter lim="800000"/>
            <a:headEnd type="none" w="sm" len="sm"/>
            <a:tailEnd type="none" w="sm" len="sm"/>
          </a:ln>
        </p:spPr>
      </p:cxnSp>
      <p:cxnSp>
        <p:nvCxnSpPr>
          <p:cNvPr id="654" name="Google Shape;654;p33"/>
          <p:cNvCxnSpPr/>
          <p:nvPr/>
        </p:nvCxnSpPr>
        <p:spPr>
          <a:xfrm>
            <a:off x="358251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655" name="Google Shape;655;p33"/>
          <p:cNvCxnSpPr/>
          <p:nvPr/>
        </p:nvCxnSpPr>
        <p:spPr>
          <a:xfrm>
            <a:off x="3470683"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656" name="Google Shape;656;p33"/>
          <p:cNvCxnSpPr/>
          <p:nvPr/>
        </p:nvCxnSpPr>
        <p:spPr>
          <a:xfrm>
            <a:off x="3694353"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657" name="Google Shape;657;p33"/>
          <p:cNvCxnSpPr/>
          <p:nvPr/>
        </p:nvCxnSpPr>
        <p:spPr>
          <a:xfrm>
            <a:off x="380618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658" name="Google Shape;658;p33"/>
          <p:cNvCxnSpPr/>
          <p:nvPr/>
        </p:nvCxnSpPr>
        <p:spPr>
          <a:xfrm>
            <a:off x="3918023"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659" name="Google Shape;659;p33"/>
          <p:cNvCxnSpPr/>
          <p:nvPr/>
        </p:nvCxnSpPr>
        <p:spPr>
          <a:xfrm>
            <a:off x="402985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660" name="Google Shape;660;p33"/>
          <p:cNvCxnSpPr/>
          <p:nvPr/>
        </p:nvCxnSpPr>
        <p:spPr>
          <a:xfrm>
            <a:off x="425352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661" name="Google Shape;661;p33"/>
          <p:cNvCxnSpPr/>
          <p:nvPr/>
        </p:nvCxnSpPr>
        <p:spPr>
          <a:xfrm>
            <a:off x="4365363"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662" name="Google Shape;662;p33"/>
          <p:cNvCxnSpPr/>
          <p:nvPr/>
        </p:nvCxnSpPr>
        <p:spPr>
          <a:xfrm>
            <a:off x="447719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663" name="Google Shape;663;p33"/>
          <p:cNvCxnSpPr/>
          <p:nvPr/>
        </p:nvCxnSpPr>
        <p:spPr>
          <a:xfrm>
            <a:off x="4589033"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664" name="Google Shape;664;p33"/>
          <p:cNvCxnSpPr/>
          <p:nvPr/>
        </p:nvCxnSpPr>
        <p:spPr>
          <a:xfrm>
            <a:off x="470086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665" name="Google Shape;665;p33"/>
          <p:cNvCxnSpPr/>
          <p:nvPr/>
        </p:nvCxnSpPr>
        <p:spPr>
          <a:xfrm>
            <a:off x="4141693" y="3387189"/>
            <a:ext cx="0" cy="149438"/>
          </a:xfrm>
          <a:prstGeom prst="straightConnector1">
            <a:avLst/>
          </a:prstGeom>
          <a:noFill/>
          <a:ln w="9525" cap="flat" cmpd="sng">
            <a:solidFill>
              <a:schemeClr val="dk1"/>
            </a:solidFill>
            <a:prstDash val="solid"/>
            <a:miter lim="800000"/>
            <a:headEnd type="none" w="sm" len="sm"/>
            <a:tailEnd type="none" w="sm" len="sm"/>
          </a:ln>
        </p:spPr>
      </p:cxnSp>
      <p:sp>
        <p:nvSpPr>
          <p:cNvPr id="666" name="Google Shape;666;p33"/>
          <p:cNvSpPr txBox="1"/>
          <p:nvPr/>
        </p:nvSpPr>
        <p:spPr>
          <a:xfrm>
            <a:off x="320512" y="952630"/>
            <a:ext cx="266284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400" b="1">
                <a:solidFill>
                  <a:schemeClr val="dk1"/>
                </a:solidFill>
                <a:latin typeface="Avenir"/>
                <a:ea typeface="Avenir"/>
                <a:cs typeface="Avenir"/>
                <a:sym typeface="Avenir"/>
              </a:rPr>
              <a:t>Where/when/how in the cell</a:t>
            </a:r>
            <a:endParaRPr sz="1400" b="1">
              <a:solidFill>
                <a:schemeClr val="dk1"/>
              </a:solidFill>
              <a:latin typeface="Avenir"/>
              <a:ea typeface="Avenir"/>
              <a:cs typeface="Avenir"/>
              <a:sym typeface="Avenir"/>
            </a:endParaRPr>
          </a:p>
        </p:txBody>
      </p:sp>
      <p:sp>
        <p:nvSpPr>
          <p:cNvPr id="667" name="Google Shape;667;p33"/>
          <p:cNvSpPr txBox="1"/>
          <p:nvPr/>
        </p:nvSpPr>
        <p:spPr>
          <a:xfrm>
            <a:off x="6096000" y="952630"/>
            <a:ext cx="4319580" cy="1600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400" b="1">
                <a:solidFill>
                  <a:schemeClr val="dk1"/>
                </a:solidFill>
                <a:latin typeface="Avenir"/>
                <a:ea typeface="Avenir"/>
                <a:cs typeface="Avenir"/>
                <a:sym typeface="Avenir"/>
              </a:rPr>
              <a:t>Requirements for mobility</a:t>
            </a:r>
            <a:endParaRPr sz="1400" b="1">
              <a:solidFill>
                <a:schemeClr val="dk1"/>
              </a:solidFill>
              <a:latin typeface="Avenir"/>
              <a:ea typeface="Avenir"/>
              <a:cs typeface="Avenir"/>
              <a:sym typeface="Avenir"/>
            </a:endParaRPr>
          </a:p>
          <a:p>
            <a:pPr marL="0" marR="0" lvl="0" indent="0" algn="l" rtl="0">
              <a:spcBef>
                <a:spcPts val="0"/>
              </a:spcBef>
              <a:spcAft>
                <a:spcPts val="0"/>
              </a:spcAft>
              <a:buNone/>
            </a:pPr>
            <a:endParaRPr sz="1400" b="1">
              <a:solidFill>
                <a:schemeClr val="dk1"/>
              </a:solidFill>
              <a:latin typeface="Avenir"/>
              <a:ea typeface="Avenir"/>
              <a:cs typeface="Avenir"/>
              <a:sym typeface="Aveni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Transcription: promoter for pol II -&gt; mRNA + polyA</a:t>
            </a:r>
            <a:endParaRPr sz="1400">
              <a:solidFill>
                <a:schemeClr val="dk1"/>
              </a:solidFill>
              <a:latin typeface="Avenir"/>
              <a:ea typeface="Avenir"/>
              <a:cs typeface="Avenir"/>
              <a:sym typeface="Aveni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Replication: RTase</a:t>
            </a:r>
            <a:endParaRPr sz="1400">
              <a:solidFill>
                <a:schemeClr val="dk1"/>
              </a:solidFill>
              <a:latin typeface="Avenir"/>
              <a:ea typeface="Avenir"/>
              <a:cs typeface="Avenir"/>
              <a:sym typeface="Aveni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Recognition site for </a:t>
            </a:r>
            <a:r>
              <a:rPr lang="de-CH" sz="1400" i="1">
                <a:solidFill>
                  <a:schemeClr val="dk1"/>
                </a:solidFill>
                <a:latin typeface="Avenir"/>
                <a:ea typeface="Avenir"/>
                <a:cs typeface="Avenir"/>
                <a:sym typeface="Avenir"/>
              </a:rPr>
              <a:t>cis</a:t>
            </a:r>
            <a:r>
              <a:rPr lang="de-CH" sz="1400">
                <a:solidFill>
                  <a:schemeClr val="dk1"/>
                </a:solidFill>
                <a:latin typeface="Avenir"/>
                <a:ea typeface="Avenir"/>
                <a:cs typeface="Avenir"/>
                <a:sym typeface="Avenir"/>
              </a:rPr>
              <a:t>-mobilisation</a:t>
            </a: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Integration: endonuclease</a:t>
            </a:r>
            <a:endParaRPr sz="1400">
              <a:solidFill>
                <a:schemeClr val="dk1"/>
              </a:solidFill>
              <a:latin typeface="Avenir"/>
              <a:ea typeface="Avenir"/>
              <a:cs typeface="Avenir"/>
              <a:sym typeface="Aveni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No introns</a:t>
            </a:r>
            <a:endParaRPr sz="1400">
              <a:solidFill>
                <a:schemeClr val="dk1"/>
              </a:solidFill>
              <a:latin typeface="Avenir"/>
              <a:ea typeface="Avenir"/>
              <a:cs typeface="Avenir"/>
              <a:sym typeface="Avenir"/>
            </a:endParaRPr>
          </a:p>
        </p:txBody>
      </p:sp>
      <p:sp>
        <p:nvSpPr>
          <p:cNvPr id="668" name="Google Shape;668;p33"/>
          <p:cNvSpPr txBox="1"/>
          <p:nvPr/>
        </p:nvSpPr>
        <p:spPr>
          <a:xfrm>
            <a:off x="320512" y="4926113"/>
            <a:ext cx="5069208"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400" b="1">
                <a:solidFill>
                  <a:schemeClr val="dk1"/>
                </a:solidFill>
                <a:latin typeface="Avenir"/>
                <a:ea typeface="Avenir"/>
                <a:cs typeface="Avenir"/>
                <a:sym typeface="Avenir"/>
              </a:rPr>
              <a:t>Target site preference and TSD</a:t>
            </a: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Target site preferentiality for sequences similar to the 3’ UTR</a:t>
            </a: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Target site duplications are of variable length</a:t>
            </a:r>
            <a:endParaRPr sz="1400">
              <a:solidFill>
                <a:schemeClr val="dk1"/>
              </a:solidFill>
              <a:latin typeface="Avenir"/>
              <a:ea typeface="Avenir"/>
              <a:cs typeface="Avenir"/>
              <a:sym typeface="Avenir"/>
            </a:endParaRPr>
          </a:p>
        </p:txBody>
      </p:sp>
      <p:sp>
        <p:nvSpPr>
          <p:cNvPr id="669" name="Google Shape;669;p33"/>
          <p:cNvSpPr txBox="1"/>
          <p:nvPr/>
        </p:nvSpPr>
        <p:spPr>
          <a:xfrm>
            <a:off x="6281396" y="4779390"/>
            <a:ext cx="2142190"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400" b="1">
                <a:solidFill>
                  <a:schemeClr val="dk1"/>
                </a:solidFill>
                <a:latin typeface="Avenir"/>
                <a:ea typeface="Avenir"/>
                <a:cs typeface="Avenir"/>
                <a:sym typeface="Avenir"/>
              </a:rPr>
              <a:t>Content of new copies</a:t>
            </a:r>
            <a:endParaRPr sz="1400" b="1">
              <a:solidFill>
                <a:schemeClr val="dk1"/>
              </a:solidFill>
              <a:latin typeface="Avenir"/>
              <a:ea typeface="Avenir"/>
              <a:cs typeface="Avenir"/>
              <a:sym typeface="Avenir"/>
            </a:endParaRPr>
          </a:p>
          <a:p>
            <a:pPr marL="0" marR="0" lvl="0" indent="0" algn="l" rtl="0">
              <a:spcBef>
                <a:spcPts val="0"/>
              </a:spcBef>
              <a:spcAft>
                <a:spcPts val="0"/>
              </a:spcAft>
              <a:buNone/>
            </a:pPr>
            <a:endParaRPr sz="1400" b="1">
              <a:solidFill>
                <a:schemeClr val="dk1"/>
              </a:solidFill>
              <a:latin typeface="Avenir"/>
              <a:ea typeface="Avenir"/>
              <a:cs typeface="Avenir"/>
              <a:sym typeface="Aveni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Mother copy</a:t>
            </a:r>
            <a:endParaRPr sz="1400">
              <a:solidFill>
                <a:schemeClr val="dk1"/>
              </a:solidFill>
              <a:latin typeface="Avenir"/>
              <a:ea typeface="Avenir"/>
              <a:cs typeface="Avenir"/>
              <a:sym typeface="Avenir"/>
            </a:endParaRPr>
          </a:p>
          <a:p>
            <a:pPr marL="0" marR="0" lvl="0" indent="0" algn="l" rtl="0">
              <a:spcBef>
                <a:spcPts val="0"/>
              </a:spcBef>
              <a:spcAft>
                <a:spcPts val="0"/>
              </a:spcAft>
              <a:buNone/>
            </a:pPr>
            <a:endParaRPr sz="1400">
              <a:solidFill>
                <a:schemeClr val="dk1"/>
              </a:solidFill>
              <a:latin typeface="Avenir"/>
              <a:ea typeface="Avenir"/>
              <a:cs typeface="Avenir"/>
              <a:sym typeface="Avenir"/>
            </a:endParaRPr>
          </a:p>
          <a:p>
            <a:pPr marL="0" marR="0" lvl="0" indent="0" algn="l" rtl="0">
              <a:spcBef>
                <a:spcPts val="0"/>
              </a:spcBef>
              <a:spcAft>
                <a:spcPts val="0"/>
              </a:spcAft>
              <a:buNone/>
            </a:pPr>
            <a:endParaRPr sz="1400">
              <a:solidFill>
                <a:schemeClr val="dk1"/>
              </a:solidFill>
              <a:latin typeface="Avenir"/>
              <a:ea typeface="Avenir"/>
              <a:cs typeface="Avenir"/>
              <a:sym typeface="Aveni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Daughter copies</a:t>
            </a:r>
            <a:endParaRPr sz="1400">
              <a:solidFill>
                <a:schemeClr val="dk1"/>
              </a:solidFill>
              <a:latin typeface="Avenir"/>
              <a:ea typeface="Avenir"/>
              <a:cs typeface="Avenir"/>
              <a:sym typeface="Avenir"/>
            </a:endParaRPr>
          </a:p>
        </p:txBody>
      </p:sp>
      <p:sp>
        <p:nvSpPr>
          <p:cNvPr id="670" name="Google Shape;670;p33"/>
          <p:cNvSpPr/>
          <p:nvPr/>
        </p:nvSpPr>
        <p:spPr>
          <a:xfrm>
            <a:off x="3596062" y="2554664"/>
            <a:ext cx="102549" cy="325224"/>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71" name="Google Shape;671;p33"/>
          <p:cNvCxnSpPr/>
          <p:nvPr/>
        </p:nvCxnSpPr>
        <p:spPr>
          <a:xfrm>
            <a:off x="8316349" y="5321777"/>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672" name="Google Shape;672;p33"/>
          <p:cNvCxnSpPr/>
          <p:nvPr/>
        </p:nvCxnSpPr>
        <p:spPr>
          <a:xfrm>
            <a:off x="8428184" y="5321777"/>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673" name="Google Shape;673;p33"/>
          <p:cNvCxnSpPr/>
          <p:nvPr/>
        </p:nvCxnSpPr>
        <p:spPr>
          <a:xfrm>
            <a:off x="8540019" y="5321777"/>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674" name="Google Shape;674;p33"/>
          <p:cNvCxnSpPr/>
          <p:nvPr/>
        </p:nvCxnSpPr>
        <p:spPr>
          <a:xfrm>
            <a:off x="8651854" y="5321777"/>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675" name="Google Shape;675;p33"/>
          <p:cNvCxnSpPr/>
          <p:nvPr/>
        </p:nvCxnSpPr>
        <p:spPr>
          <a:xfrm>
            <a:off x="8875524" y="5321777"/>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676" name="Google Shape;676;p33"/>
          <p:cNvCxnSpPr/>
          <p:nvPr/>
        </p:nvCxnSpPr>
        <p:spPr>
          <a:xfrm>
            <a:off x="8987359" y="5321777"/>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677" name="Google Shape;677;p33"/>
          <p:cNvCxnSpPr/>
          <p:nvPr/>
        </p:nvCxnSpPr>
        <p:spPr>
          <a:xfrm>
            <a:off x="9099194" y="5321777"/>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678" name="Google Shape;678;p33"/>
          <p:cNvCxnSpPr/>
          <p:nvPr/>
        </p:nvCxnSpPr>
        <p:spPr>
          <a:xfrm>
            <a:off x="9211029" y="5321777"/>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679" name="Google Shape;679;p33"/>
          <p:cNvCxnSpPr/>
          <p:nvPr/>
        </p:nvCxnSpPr>
        <p:spPr>
          <a:xfrm>
            <a:off x="9322864" y="5321777"/>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680" name="Google Shape;680;p33"/>
          <p:cNvCxnSpPr/>
          <p:nvPr/>
        </p:nvCxnSpPr>
        <p:spPr>
          <a:xfrm>
            <a:off x="9434699" y="5321777"/>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681" name="Google Shape;681;p33"/>
          <p:cNvCxnSpPr/>
          <p:nvPr/>
        </p:nvCxnSpPr>
        <p:spPr>
          <a:xfrm>
            <a:off x="8763689" y="5321777"/>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682" name="Google Shape;682;p33"/>
          <p:cNvCxnSpPr/>
          <p:nvPr/>
        </p:nvCxnSpPr>
        <p:spPr>
          <a:xfrm>
            <a:off x="8265249" y="5470367"/>
            <a:ext cx="1203960" cy="0"/>
          </a:xfrm>
          <a:prstGeom prst="straightConnector1">
            <a:avLst/>
          </a:prstGeom>
          <a:noFill/>
          <a:ln w="9525" cap="flat" cmpd="sng">
            <a:solidFill>
              <a:srgbClr val="FF0000"/>
            </a:solidFill>
            <a:prstDash val="solid"/>
            <a:miter lim="800000"/>
            <a:headEnd type="none" w="sm" len="sm"/>
            <a:tailEnd type="none" w="sm" len="sm"/>
          </a:ln>
        </p:spPr>
      </p:cxnSp>
      <p:cxnSp>
        <p:nvCxnSpPr>
          <p:cNvPr id="683" name="Google Shape;683;p33"/>
          <p:cNvCxnSpPr/>
          <p:nvPr/>
        </p:nvCxnSpPr>
        <p:spPr>
          <a:xfrm>
            <a:off x="8265249" y="5321777"/>
            <a:ext cx="1203960" cy="0"/>
          </a:xfrm>
          <a:prstGeom prst="straightConnector1">
            <a:avLst/>
          </a:prstGeom>
          <a:noFill/>
          <a:ln w="9525" cap="flat" cmpd="sng">
            <a:solidFill>
              <a:srgbClr val="FF0000"/>
            </a:solidFill>
            <a:prstDash val="solid"/>
            <a:miter lim="800000"/>
            <a:headEnd type="none" w="sm" len="sm"/>
            <a:tailEnd type="none" w="sm" len="sm"/>
          </a:ln>
        </p:spPr>
      </p:cxnSp>
      <p:sp>
        <p:nvSpPr>
          <p:cNvPr id="684" name="Google Shape;684;p33"/>
          <p:cNvSpPr/>
          <p:nvPr/>
        </p:nvSpPr>
        <p:spPr>
          <a:xfrm>
            <a:off x="8278641" y="5233447"/>
            <a:ext cx="102549" cy="325224"/>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5" name="Google Shape;685;p33"/>
          <p:cNvSpPr txBox="1"/>
          <p:nvPr/>
        </p:nvSpPr>
        <p:spPr>
          <a:xfrm>
            <a:off x="3351592" y="2807830"/>
            <a:ext cx="16827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Master element</a:t>
            </a:r>
            <a:endParaRPr sz="1800">
              <a:solidFill>
                <a:schemeClr val="dk1"/>
              </a:solidFill>
              <a:latin typeface="Calibri"/>
              <a:ea typeface="Calibri"/>
              <a:cs typeface="Calibri"/>
              <a:sym typeface="Calibri"/>
            </a:endParaRPr>
          </a:p>
        </p:txBody>
      </p:sp>
      <p:sp>
        <p:nvSpPr>
          <p:cNvPr id="686" name="Google Shape;686;p33"/>
          <p:cNvSpPr/>
          <p:nvPr/>
        </p:nvSpPr>
        <p:spPr>
          <a:xfrm>
            <a:off x="3638145" y="2149755"/>
            <a:ext cx="729574" cy="284046"/>
          </a:xfrm>
          <a:custGeom>
            <a:avLst/>
            <a:gdLst/>
            <a:ahLst/>
            <a:cxnLst/>
            <a:rect l="l" t="t" r="r" b="b"/>
            <a:pathLst>
              <a:path w="729574" h="284046" extrusionOk="0">
                <a:moveTo>
                  <a:pt x="0" y="262705"/>
                </a:moveTo>
                <a:cubicBezTo>
                  <a:pt x="81064" y="129760"/>
                  <a:pt x="162128" y="-3185"/>
                  <a:pt x="223736" y="58"/>
                </a:cubicBezTo>
                <a:cubicBezTo>
                  <a:pt x="285345" y="3300"/>
                  <a:pt x="314528" y="261084"/>
                  <a:pt x="369651" y="282160"/>
                </a:cubicBezTo>
                <a:cubicBezTo>
                  <a:pt x="424774" y="303236"/>
                  <a:pt x="494489" y="141109"/>
                  <a:pt x="554476" y="126517"/>
                </a:cubicBezTo>
                <a:cubicBezTo>
                  <a:pt x="614463" y="111925"/>
                  <a:pt x="672018" y="153268"/>
                  <a:pt x="729574" y="194611"/>
                </a:cubicBezTo>
              </a:path>
            </a:pathLst>
          </a:cu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7" name="Google Shape;687;p33"/>
          <p:cNvSpPr txBox="1"/>
          <p:nvPr/>
        </p:nvSpPr>
        <p:spPr>
          <a:xfrm>
            <a:off x="3293825" y="1824278"/>
            <a:ext cx="124585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LINE mRNA</a:t>
            </a:r>
            <a:endParaRPr sz="1800">
              <a:solidFill>
                <a:schemeClr val="dk1"/>
              </a:solidFill>
              <a:latin typeface="Calibri"/>
              <a:ea typeface="Calibri"/>
              <a:cs typeface="Calibri"/>
              <a:sym typeface="Calibri"/>
            </a:endParaRPr>
          </a:p>
        </p:txBody>
      </p:sp>
      <p:cxnSp>
        <p:nvCxnSpPr>
          <p:cNvPr id="688" name="Google Shape;688;p33"/>
          <p:cNvCxnSpPr/>
          <p:nvPr/>
        </p:nvCxnSpPr>
        <p:spPr>
          <a:xfrm rot="10800000">
            <a:off x="2496983" y="2291778"/>
            <a:ext cx="1042449" cy="0"/>
          </a:xfrm>
          <a:prstGeom prst="straightConnector1">
            <a:avLst/>
          </a:prstGeom>
          <a:noFill/>
          <a:ln w="9525" cap="flat" cmpd="sng">
            <a:solidFill>
              <a:schemeClr val="dk1"/>
            </a:solidFill>
            <a:prstDash val="solid"/>
            <a:miter lim="800000"/>
            <a:headEnd type="none" w="sm" len="sm"/>
            <a:tailEnd type="triangle" w="med" len="med"/>
          </a:ln>
        </p:spPr>
      </p:cxnSp>
      <p:sp>
        <p:nvSpPr>
          <p:cNvPr id="689" name="Google Shape;689;p33"/>
          <p:cNvSpPr/>
          <p:nvPr/>
        </p:nvSpPr>
        <p:spPr>
          <a:xfrm>
            <a:off x="1613686" y="2054097"/>
            <a:ext cx="729574" cy="284046"/>
          </a:xfrm>
          <a:custGeom>
            <a:avLst/>
            <a:gdLst/>
            <a:ahLst/>
            <a:cxnLst/>
            <a:rect l="l" t="t" r="r" b="b"/>
            <a:pathLst>
              <a:path w="729574" h="284046" extrusionOk="0">
                <a:moveTo>
                  <a:pt x="0" y="262705"/>
                </a:moveTo>
                <a:cubicBezTo>
                  <a:pt x="81064" y="129760"/>
                  <a:pt x="162128" y="-3185"/>
                  <a:pt x="223736" y="58"/>
                </a:cubicBezTo>
                <a:cubicBezTo>
                  <a:pt x="285345" y="3300"/>
                  <a:pt x="314528" y="261084"/>
                  <a:pt x="369651" y="282160"/>
                </a:cubicBezTo>
                <a:cubicBezTo>
                  <a:pt x="424774" y="303236"/>
                  <a:pt x="494489" y="141109"/>
                  <a:pt x="554476" y="126517"/>
                </a:cubicBezTo>
                <a:cubicBezTo>
                  <a:pt x="614463" y="111925"/>
                  <a:pt x="672018" y="153268"/>
                  <a:pt x="729574" y="194611"/>
                </a:cubicBezTo>
              </a:path>
            </a:pathLst>
          </a:cu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90" name="Google Shape;690;p33"/>
          <p:cNvCxnSpPr/>
          <p:nvPr/>
        </p:nvCxnSpPr>
        <p:spPr>
          <a:xfrm>
            <a:off x="1960036" y="2471922"/>
            <a:ext cx="0" cy="1506691"/>
          </a:xfrm>
          <a:prstGeom prst="straightConnector1">
            <a:avLst/>
          </a:prstGeom>
          <a:noFill/>
          <a:ln w="9525" cap="flat" cmpd="sng">
            <a:solidFill>
              <a:schemeClr val="dk1"/>
            </a:solidFill>
            <a:prstDash val="solid"/>
            <a:miter lim="800000"/>
            <a:headEnd type="none" w="sm" len="sm"/>
            <a:tailEnd type="triangle" w="med" len="med"/>
          </a:ln>
        </p:spPr>
      </p:cxnSp>
      <p:sp>
        <p:nvSpPr>
          <p:cNvPr id="691" name="Google Shape;691;p33"/>
          <p:cNvSpPr/>
          <p:nvPr/>
        </p:nvSpPr>
        <p:spPr>
          <a:xfrm>
            <a:off x="1512885" y="4076761"/>
            <a:ext cx="729574" cy="284046"/>
          </a:xfrm>
          <a:custGeom>
            <a:avLst/>
            <a:gdLst/>
            <a:ahLst/>
            <a:cxnLst/>
            <a:rect l="l" t="t" r="r" b="b"/>
            <a:pathLst>
              <a:path w="729574" h="284046" extrusionOk="0">
                <a:moveTo>
                  <a:pt x="0" y="262705"/>
                </a:moveTo>
                <a:cubicBezTo>
                  <a:pt x="81064" y="129760"/>
                  <a:pt x="162128" y="-3185"/>
                  <a:pt x="223736" y="58"/>
                </a:cubicBezTo>
                <a:cubicBezTo>
                  <a:pt x="285345" y="3300"/>
                  <a:pt x="314528" y="261084"/>
                  <a:pt x="369651" y="282160"/>
                </a:cubicBezTo>
                <a:cubicBezTo>
                  <a:pt x="424774" y="303236"/>
                  <a:pt x="494489" y="141109"/>
                  <a:pt x="554476" y="126517"/>
                </a:cubicBezTo>
                <a:cubicBezTo>
                  <a:pt x="614463" y="111925"/>
                  <a:pt x="672018" y="153268"/>
                  <a:pt x="729574" y="194611"/>
                </a:cubicBezTo>
              </a:path>
            </a:pathLst>
          </a:cu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2" name="Google Shape;692;p33"/>
          <p:cNvSpPr/>
          <p:nvPr/>
        </p:nvSpPr>
        <p:spPr>
          <a:xfrm>
            <a:off x="1385648" y="3479506"/>
            <a:ext cx="308097" cy="282804"/>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3" name="Google Shape;693;p33"/>
          <p:cNvSpPr txBox="1"/>
          <p:nvPr/>
        </p:nvSpPr>
        <p:spPr>
          <a:xfrm>
            <a:off x="622571" y="3389515"/>
            <a:ext cx="7174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RTase</a:t>
            </a:r>
            <a:endParaRPr sz="1800">
              <a:solidFill>
                <a:schemeClr val="dk1"/>
              </a:solidFill>
              <a:latin typeface="Calibri"/>
              <a:ea typeface="Calibri"/>
              <a:cs typeface="Calibri"/>
              <a:sym typeface="Calibri"/>
            </a:endParaRPr>
          </a:p>
        </p:txBody>
      </p:sp>
      <p:sp>
        <p:nvSpPr>
          <p:cNvPr id="694" name="Google Shape;694;p33"/>
          <p:cNvSpPr/>
          <p:nvPr/>
        </p:nvSpPr>
        <p:spPr>
          <a:xfrm>
            <a:off x="2038692" y="4081804"/>
            <a:ext cx="308097" cy="282804"/>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5" name="Google Shape;695;p33"/>
          <p:cNvSpPr txBox="1"/>
          <p:nvPr/>
        </p:nvSpPr>
        <p:spPr>
          <a:xfrm>
            <a:off x="981291" y="4138198"/>
            <a:ext cx="5774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RNP</a:t>
            </a:r>
            <a:endParaRPr sz="1800">
              <a:solidFill>
                <a:schemeClr val="dk1"/>
              </a:solidFill>
              <a:latin typeface="Calibri"/>
              <a:ea typeface="Calibri"/>
              <a:cs typeface="Calibri"/>
              <a:sym typeface="Calibri"/>
            </a:endParaRPr>
          </a:p>
        </p:txBody>
      </p:sp>
      <p:cxnSp>
        <p:nvCxnSpPr>
          <p:cNvPr id="696" name="Google Shape;696;p33"/>
          <p:cNvCxnSpPr/>
          <p:nvPr/>
        </p:nvCxnSpPr>
        <p:spPr>
          <a:xfrm rot="10800000" flipH="1">
            <a:off x="2441973" y="3680839"/>
            <a:ext cx="1476050" cy="537945"/>
          </a:xfrm>
          <a:prstGeom prst="straightConnector1">
            <a:avLst/>
          </a:prstGeom>
          <a:noFill/>
          <a:ln w="9525" cap="flat" cmpd="sng">
            <a:solidFill>
              <a:schemeClr val="dk1"/>
            </a:solidFill>
            <a:prstDash val="solid"/>
            <a:miter lim="800000"/>
            <a:headEnd type="none" w="sm" len="sm"/>
            <a:tailEnd type="triangle" w="med" len="med"/>
          </a:ln>
        </p:spPr>
      </p:cxnSp>
      <p:sp>
        <p:nvSpPr>
          <p:cNvPr id="697" name="Google Shape;697;p33"/>
          <p:cNvSpPr txBox="1"/>
          <p:nvPr/>
        </p:nvSpPr>
        <p:spPr>
          <a:xfrm>
            <a:off x="3877322" y="3595211"/>
            <a:ext cx="192895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Integration and retrotranscription</a:t>
            </a:r>
            <a:endParaRPr sz="1800">
              <a:solidFill>
                <a:schemeClr val="dk1"/>
              </a:solidFill>
              <a:latin typeface="Calibri"/>
              <a:ea typeface="Calibri"/>
              <a:cs typeface="Calibri"/>
              <a:sym typeface="Calibri"/>
            </a:endParaRPr>
          </a:p>
        </p:txBody>
      </p:sp>
      <p:cxnSp>
        <p:nvCxnSpPr>
          <p:cNvPr id="698" name="Google Shape;698;p33"/>
          <p:cNvCxnSpPr/>
          <p:nvPr/>
        </p:nvCxnSpPr>
        <p:spPr>
          <a:xfrm>
            <a:off x="8316349" y="6157609"/>
            <a:ext cx="1152860" cy="0"/>
          </a:xfrm>
          <a:prstGeom prst="straightConnector1">
            <a:avLst/>
          </a:prstGeom>
          <a:noFill/>
          <a:ln w="9525" cap="flat" cmpd="sng">
            <a:solidFill>
              <a:schemeClr val="accent1"/>
            </a:solidFill>
            <a:prstDash val="solid"/>
            <a:miter lim="800000"/>
            <a:headEnd type="none" w="sm" len="sm"/>
            <a:tailEnd type="none" w="sm" len="sm"/>
          </a:ln>
        </p:spPr>
      </p:cxnSp>
      <p:cxnSp>
        <p:nvCxnSpPr>
          <p:cNvPr id="699" name="Google Shape;699;p33"/>
          <p:cNvCxnSpPr/>
          <p:nvPr/>
        </p:nvCxnSpPr>
        <p:spPr>
          <a:xfrm>
            <a:off x="8763689" y="6293797"/>
            <a:ext cx="705520" cy="0"/>
          </a:xfrm>
          <a:prstGeom prst="straightConnector1">
            <a:avLst/>
          </a:prstGeom>
          <a:noFill/>
          <a:ln w="9525" cap="flat" cmpd="sng">
            <a:solidFill>
              <a:schemeClr val="accent1"/>
            </a:solidFill>
            <a:prstDash val="solid"/>
            <a:miter lim="800000"/>
            <a:headEnd type="none" w="sm" len="sm"/>
            <a:tailEnd type="none" w="sm" len="sm"/>
          </a:ln>
        </p:spPr>
      </p:cxnSp>
      <p:cxnSp>
        <p:nvCxnSpPr>
          <p:cNvPr id="700" name="Google Shape;700;p33"/>
          <p:cNvCxnSpPr/>
          <p:nvPr/>
        </p:nvCxnSpPr>
        <p:spPr>
          <a:xfrm>
            <a:off x="8316349" y="6040877"/>
            <a:ext cx="1152860" cy="0"/>
          </a:xfrm>
          <a:prstGeom prst="straightConnector1">
            <a:avLst/>
          </a:prstGeom>
          <a:noFill/>
          <a:ln w="9525" cap="flat" cmpd="sng">
            <a:solidFill>
              <a:schemeClr val="accent1"/>
            </a:solidFill>
            <a:prstDash val="solid"/>
            <a:miter lim="800000"/>
            <a:headEnd type="none" w="sm" len="sm"/>
            <a:tailEnd type="none" w="sm" len="sm"/>
          </a:ln>
        </p:spPr>
      </p:cxnSp>
      <p:cxnSp>
        <p:nvCxnSpPr>
          <p:cNvPr id="701" name="Google Shape;701;p33"/>
          <p:cNvCxnSpPr/>
          <p:nvPr/>
        </p:nvCxnSpPr>
        <p:spPr>
          <a:xfrm>
            <a:off x="9099194" y="6397558"/>
            <a:ext cx="370015" cy="0"/>
          </a:xfrm>
          <a:prstGeom prst="straightConnector1">
            <a:avLst/>
          </a:prstGeom>
          <a:noFill/>
          <a:ln w="9525" cap="flat" cmpd="sng">
            <a:solidFill>
              <a:schemeClr val="accent1"/>
            </a:solidFill>
            <a:prstDash val="solid"/>
            <a:miter lim="800000"/>
            <a:headEnd type="none" w="sm" len="sm"/>
            <a:tailEnd type="none" w="sm" len="sm"/>
          </a:ln>
        </p:spPr>
      </p:cxnSp>
      <p:cxnSp>
        <p:nvCxnSpPr>
          <p:cNvPr id="702" name="Google Shape;702;p33"/>
          <p:cNvCxnSpPr/>
          <p:nvPr/>
        </p:nvCxnSpPr>
        <p:spPr>
          <a:xfrm>
            <a:off x="9322864" y="6530503"/>
            <a:ext cx="146345" cy="0"/>
          </a:xfrm>
          <a:prstGeom prst="straightConnector1">
            <a:avLst/>
          </a:prstGeom>
          <a:noFill/>
          <a:ln w="9525" cap="flat" cmpd="sng">
            <a:solidFill>
              <a:schemeClr val="accent1"/>
            </a:solidFill>
            <a:prstDash val="solid"/>
            <a:miter lim="800000"/>
            <a:headEnd type="none" w="sm" len="sm"/>
            <a:tailEnd type="none" w="sm" len="sm"/>
          </a:ln>
        </p:spPr>
      </p:cxnSp>
      <p:sp>
        <p:nvSpPr>
          <p:cNvPr id="703" name="Google Shape;703;p33"/>
          <p:cNvSpPr txBox="1"/>
          <p:nvPr/>
        </p:nvSpPr>
        <p:spPr>
          <a:xfrm>
            <a:off x="9640111" y="6040877"/>
            <a:ext cx="17706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5’ truncation</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de-CH" sz="1800">
                <a:solidFill>
                  <a:schemeClr val="dk1"/>
                </a:solidFill>
                <a:latin typeface="Calibri"/>
                <a:ea typeface="Calibri"/>
                <a:cs typeface="Calibri"/>
                <a:sym typeface="Calibri"/>
              </a:rPr>
              <a:t>“dead on arrival”</a:t>
            </a:r>
            <a:endParaRPr/>
          </a:p>
        </p:txBody>
      </p:sp>
      <p:sp>
        <p:nvSpPr>
          <p:cNvPr id="2" name="Google Shape;174;p8">
            <a:extLst>
              <a:ext uri="{FF2B5EF4-FFF2-40B4-BE49-F238E27FC236}">
                <a16:creationId xmlns:a16="http://schemas.microsoft.com/office/drawing/2014/main" id="{12C0291B-5FDF-95A1-F6AD-818C09C0AD53}"/>
              </a:ext>
            </a:extLst>
          </p:cNvPr>
          <p:cNvSpPr txBox="1"/>
          <p:nvPr/>
        </p:nvSpPr>
        <p:spPr>
          <a:xfrm>
            <a:off x="1983230" y="131702"/>
            <a:ext cx="8225541" cy="646941"/>
          </a:xfrm>
          <a:prstGeom prst="roundRect">
            <a:avLst/>
          </a:prstGeom>
          <a:solidFill>
            <a:srgbClr val="F4F9F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LINE </a:t>
            </a:r>
            <a:r>
              <a:rPr lang="de-CH" sz="3200" b="1" i="0" u="none" strike="noStrike" cap="none" dirty="0" err="1">
                <a:solidFill>
                  <a:schemeClr val="dk1"/>
                </a:solidFill>
                <a:latin typeface="Avenir"/>
                <a:ea typeface="Avenir"/>
                <a:cs typeface="Avenir"/>
                <a:sym typeface="Avenir"/>
              </a:rPr>
              <a:t>retrotransposons</a:t>
            </a:r>
            <a:endParaRPr sz="3200" b="1" i="0" u="none" strike="noStrike" cap="none" dirty="0">
              <a:solidFill>
                <a:schemeClr val="dk1"/>
              </a:solidFill>
              <a:latin typeface="Avenir"/>
              <a:ea typeface="Avenir"/>
              <a:cs typeface="Avenir"/>
              <a:sym typeface="Aveni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34"/>
          <p:cNvSpPr/>
          <p:nvPr/>
        </p:nvSpPr>
        <p:spPr>
          <a:xfrm>
            <a:off x="320512" y="1263191"/>
            <a:ext cx="5590094" cy="3516199"/>
          </a:xfrm>
          <a:prstGeom prst="roundRect">
            <a:avLst>
              <a:gd name="adj" fmla="val 16667"/>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0" name="Google Shape;710;p34"/>
          <p:cNvSpPr/>
          <p:nvPr/>
        </p:nvSpPr>
        <p:spPr>
          <a:xfrm>
            <a:off x="2496983" y="1527141"/>
            <a:ext cx="3159099" cy="3035433"/>
          </a:xfrm>
          <a:prstGeom prst="ellipse">
            <a:avLst/>
          </a:pr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11" name="Google Shape;711;p34"/>
          <p:cNvGrpSpPr/>
          <p:nvPr/>
        </p:nvGrpSpPr>
        <p:grpSpPr>
          <a:xfrm>
            <a:off x="1394607" y="2842182"/>
            <a:ext cx="386499" cy="353506"/>
            <a:chOff x="1394607" y="2738487"/>
            <a:chExt cx="386499" cy="353506"/>
          </a:xfrm>
        </p:grpSpPr>
        <p:sp>
          <p:nvSpPr>
            <p:cNvPr id="712" name="Google Shape;712;p34"/>
            <p:cNvSpPr/>
            <p:nvPr/>
          </p:nvSpPr>
          <p:spPr>
            <a:xfrm>
              <a:off x="1394607" y="2738487"/>
              <a:ext cx="386499" cy="282804"/>
            </a:xfrm>
            <a:prstGeom prst="ellipse">
              <a:avLst/>
            </a:prstGeom>
            <a:solidFill>
              <a:schemeClr val="accent3"/>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3" name="Google Shape;713;p34"/>
            <p:cNvSpPr/>
            <p:nvPr/>
          </p:nvSpPr>
          <p:spPr>
            <a:xfrm>
              <a:off x="1403475" y="2950590"/>
              <a:ext cx="368765" cy="141403"/>
            </a:xfrm>
            <a:prstGeom prst="ellipse">
              <a:avLst/>
            </a:prstGeom>
            <a:solidFill>
              <a:schemeClr val="accent3"/>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14" name="Google Shape;714;p34"/>
          <p:cNvSpPr txBox="1"/>
          <p:nvPr/>
        </p:nvSpPr>
        <p:spPr>
          <a:xfrm>
            <a:off x="404002" y="1505387"/>
            <a:ext cx="93371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200">
                <a:solidFill>
                  <a:srgbClr val="757070"/>
                </a:solidFill>
                <a:latin typeface="Avenir"/>
                <a:ea typeface="Avenir"/>
                <a:cs typeface="Avenir"/>
                <a:sym typeface="Avenir"/>
              </a:rPr>
              <a:t>Cytoplasm</a:t>
            </a:r>
            <a:endParaRPr sz="1200">
              <a:solidFill>
                <a:srgbClr val="757070"/>
              </a:solidFill>
              <a:latin typeface="Avenir"/>
              <a:ea typeface="Avenir"/>
              <a:cs typeface="Avenir"/>
              <a:sym typeface="Avenir"/>
            </a:endParaRPr>
          </a:p>
        </p:txBody>
      </p:sp>
      <p:sp>
        <p:nvSpPr>
          <p:cNvPr id="715" name="Google Shape;715;p34"/>
          <p:cNvSpPr txBox="1"/>
          <p:nvPr/>
        </p:nvSpPr>
        <p:spPr>
          <a:xfrm>
            <a:off x="404002" y="2879890"/>
            <a:ext cx="89639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200">
                <a:solidFill>
                  <a:srgbClr val="757070"/>
                </a:solidFill>
                <a:latin typeface="Avenir"/>
                <a:ea typeface="Avenir"/>
                <a:cs typeface="Avenir"/>
                <a:sym typeface="Avenir"/>
              </a:rPr>
              <a:t>Ribosome</a:t>
            </a:r>
            <a:endParaRPr sz="1200">
              <a:solidFill>
                <a:srgbClr val="757070"/>
              </a:solidFill>
              <a:latin typeface="Avenir"/>
              <a:ea typeface="Avenir"/>
              <a:cs typeface="Avenir"/>
              <a:sym typeface="Avenir"/>
            </a:endParaRPr>
          </a:p>
        </p:txBody>
      </p:sp>
      <p:sp>
        <p:nvSpPr>
          <p:cNvPr id="716" name="Google Shape;716;p34"/>
          <p:cNvSpPr txBox="1"/>
          <p:nvPr/>
        </p:nvSpPr>
        <p:spPr>
          <a:xfrm>
            <a:off x="3699668" y="1643886"/>
            <a:ext cx="75373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200">
                <a:solidFill>
                  <a:srgbClr val="757070"/>
                </a:solidFill>
                <a:latin typeface="Avenir"/>
                <a:ea typeface="Avenir"/>
                <a:cs typeface="Avenir"/>
                <a:sym typeface="Avenir"/>
              </a:rPr>
              <a:t>Nucleus</a:t>
            </a:r>
            <a:endParaRPr sz="1200">
              <a:solidFill>
                <a:srgbClr val="757070"/>
              </a:solidFill>
              <a:latin typeface="Avenir"/>
              <a:ea typeface="Avenir"/>
              <a:cs typeface="Avenir"/>
              <a:sym typeface="Avenir"/>
            </a:endParaRPr>
          </a:p>
        </p:txBody>
      </p:sp>
      <p:cxnSp>
        <p:nvCxnSpPr>
          <p:cNvPr id="717" name="Google Shape;717;p34"/>
          <p:cNvCxnSpPr/>
          <p:nvPr/>
        </p:nvCxnSpPr>
        <p:spPr>
          <a:xfrm>
            <a:off x="3133090" y="2792432"/>
            <a:ext cx="2041650" cy="0"/>
          </a:xfrm>
          <a:prstGeom prst="straightConnector1">
            <a:avLst/>
          </a:prstGeom>
          <a:noFill/>
          <a:ln w="9525" cap="flat" cmpd="sng">
            <a:solidFill>
              <a:schemeClr val="dk1"/>
            </a:solidFill>
            <a:prstDash val="solid"/>
            <a:miter lim="800000"/>
            <a:headEnd type="none" w="sm" len="sm"/>
            <a:tailEnd type="none" w="sm" len="sm"/>
          </a:ln>
        </p:spPr>
      </p:cxnSp>
      <p:cxnSp>
        <p:nvCxnSpPr>
          <p:cNvPr id="718" name="Google Shape;718;p34"/>
          <p:cNvCxnSpPr/>
          <p:nvPr/>
        </p:nvCxnSpPr>
        <p:spPr>
          <a:xfrm>
            <a:off x="3133090" y="2642994"/>
            <a:ext cx="2041649" cy="0"/>
          </a:xfrm>
          <a:prstGeom prst="straightConnector1">
            <a:avLst/>
          </a:prstGeom>
          <a:noFill/>
          <a:ln w="9525" cap="flat" cmpd="sng">
            <a:solidFill>
              <a:schemeClr val="dk1"/>
            </a:solidFill>
            <a:prstDash val="solid"/>
            <a:miter lim="800000"/>
            <a:headEnd type="none" w="sm" len="sm"/>
            <a:tailEnd type="none" w="sm" len="sm"/>
          </a:ln>
        </p:spPr>
      </p:cxnSp>
      <p:cxnSp>
        <p:nvCxnSpPr>
          <p:cNvPr id="719" name="Google Shape;719;p34"/>
          <p:cNvCxnSpPr/>
          <p:nvPr/>
        </p:nvCxnSpPr>
        <p:spPr>
          <a:xfrm>
            <a:off x="3298265"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720" name="Google Shape;720;p34"/>
          <p:cNvCxnSpPr/>
          <p:nvPr/>
        </p:nvCxnSpPr>
        <p:spPr>
          <a:xfrm>
            <a:off x="5087620"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721" name="Google Shape;721;p34"/>
          <p:cNvCxnSpPr/>
          <p:nvPr/>
        </p:nvCxnSpPr>
        <p:spPr>
          <a:xfrm>
            <a:off x="3521935"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722" name="Google Shape;722;p34"/>
          <p:cNvCxnSpPr/>
          <p:nvPr/>
        </p:nvCxnSpPr>
        <p:spPr>
          <a:xfrm>
            <a:off x="3410100"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723" name="Google Shape;723;p34"/>
          <p:cNvCxnSpPr/>
          <p:nvPr/>
        </p:nvCxnSpPr>
        <p:spPr>
          <a:xfrm>
            <a:off x="363377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724" name="Google Shape;724;p34"/>
          <p:cNvCxnSpPr/>
          <p:nvPr/>
        </p:nvCxnSpPr>
        <p:spPr>
          <a:xfrm>
            <a:off x="3745605"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725" name="Google Shape;725;p34"/>
          <p:cNvCxnSpPr/>
          <p:nvPr/>
        </p:nvCxnSpPr>
        <p:spPr>
          <a:xfrm>
            <a:off x="385744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726" name="Google Shape;726;p34"/>
          <p:cNvCxnSpPr/>
          <p:nvPr/>
        </p:nvCxnSpPr>
        <p:spPr>
          <a:xfrm>
            <a:off x="3969275"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727" name="Google Shape;727;p34"/>
          <p:cNvCxnSpPr/>
          <p:nvPr/>
        </p:nvCxnSpPr>
        <p:spPr>
          <a:xfrm>
            <a:off x="4192945"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728" name="Google Shape;728;p34"/>
          <p:cNvCxnSpPr/>
          <p:nvPr/>
        </p:nvCxnSpPr>
        <p:spPr>
          <a:xfrm>
            <a:off x="3186430"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729" name="Google Shape;729;p34"/>
          <p:cNvCxnSpPr/>
          <p:nvPr/>
        </p:nvCxnSpPr>
        <p:spPr>
          <a:xfrm>
            <a:off x="430478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730" name="Google Shape;730;p34"/>
          <p:cNvCxnSpPr/>
          <p:nvPr/>
        </p:nvCxnSpPr>
        <p:spPr>
          <a:xfrm>
            <a:off x="4416615"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731" name="Google Shape;731;p34"/>
          <p:cNvCxnSpPr/>
          <p:nvPr/>
        </p:nvCxnSpPr>
        <p:spPr>
          <a:xfrm>
            <a:off x="452845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732" name="Google Shape;732;p34"/>
          <p:cNvCxnSpPr/>
          <p:nvPr/>
        </p:nvCxnSpPr>
        <p:spPr>
          <a:xfrm>
            <a:off x="4640285"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733" name="Google Shape;733;p34"/>
          <p:cNvCxnSpPr/>
          <p:nvPr/>
        </p:nvCxnSpPr>
        <p:spPr>
          <a:xfrm>
            <a:off x="475212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734" name="Google Shape;734;p34"/>
          <p:cNvCxnSpPr/>
          <p:nvPr/>
        </p:nvCxnSpPr>
        <p:spPr>
          <a:xfrm>
            <a:off x="4975790"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735" name="Google Shape;735;p34"/>
          <p:cNvCxnSpPr/>
          <p:nvPr/>
        </p:nvCxnSpPr>
        <p:spPr>
          <a:xfrm>
            <a:off x="4863955"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736" name="Google Shape;736;p34"/>
          <p:cNvCxnSpPr/>
          <p:nvPr/>
        </p:nvCxnSpPr>
        <p:spPr>
          <a:xfrm>
            <a:off x="408111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737" name="Google Shape;737;p34"/>
          <p:cNvCxnSpPr/>
          <p:nvPr/>
        </p:nvCxnSpPr>
        <p:spPr>
          <a:xfrm>
            <a:off x="3582670" y="2791584"/>
            <a:ext cx="1203960" cy="0"/>
          </a:xfrm>
          <a:prstGeom prst="straightConnector1">
            <a:avLst/>
          </a:prstGeom>
          <a:noFill/>
          <a:ln w="9525" cap="flat" cmpd="sng">
            <a:solidFill>
              <a:srgbClr val="FF0000"/>
            </a:solidFill>
            <a:prstDash val="solid"/>
            <a:miter lim="800000"/>
            <a:headEnd type="none" w="sm" len="sm"/>
            <a:tailEnd type="none" w="sm" len="sm"/>
          </a:ln>
        </p:spPr>
      </p:cxnSp>
      <p:cxnSp>
        <p:nvCxnSpPr>
          <p:cNvPr id="738" name="Google Shape;738;p34"/>
          <p:cNvCxnSpPr/>
          <p:nvPr/>
        </p:nvCxnSpPr>
        <p:spPr>
          <a:xfrm>
            <a:off x="3582670" y="2642994"/>
            <a:ext cx="1203960" cy="0"/>
          </a:xfrm>
          <a:prstGeom prst="straightConnector1">
            <a:avLst/>
          </a:prstGeom>
          <a:noFill/>
          <a:ln w="9525" cap="flat" cmpd="sng">
            <a:solidFill>
              <a:srgbClr val="FF0000"/>
            </a:solidFill>
            <a:prstDash val="solid"/>
            <a:miter lim="800000"/>
            <a:headEnd type="none" w="sm" len="sm"/>
            <a:tailEnd type="none" w="sm" len="sm"/>
          </a:ln>
        </p:spPr>
      </p:cxnSp>
      <p:cxnSp>
        <p:nvCxnSpPr>
          <p:cNvPr id="739" name="Google Shape;739;p34"/>
          <p:cNvCxnSpPr/>
          <p:nvPr/>
        </p:nvCxnSpPr>
        <p:spPr>
          <a:xfrm>
            <a:off x="3421980" y="3536627"/>
            <a:ext cx="1376530" cy="0"/>
          </a:xfrm>
          <a:prstGeom prst="straightConnector1">
            <a:avLst/>
          </a:prstGeom>
          <a:noFill/>
          <a:ln w="9525" cap="flat" cmpd="sng">
            <a:solidFill>
              <a:schemeClr val="dk1"/>
            </a:solidFill>
            <a:prstDash val="solid"/>
            <a:miter lim="800000"/>
            <a:headEnd type="none" w="sm" len="sm"/>
            <a:tailEnd type="none" w="sm" len="sm"/>
          </a:ln>
        </p:spPr>
      </p:cxnSp>
      <p:cxnSp>
        <p:nvCxnSpPr>
          <p:cNvPr id="740" name="Google Shape;740;p34"/>
          <p:cNvCxnSpPr/>
          <p:nvPr/>
        </p:nvCxnSpPr>
        <p:spPr>
          <a:xfrm>
            <a:off x="3421980" y="3387189"/>
            <a:ext cx="1376530" cy="0"/>
          </a:xfrm>
          <a:prstGeom prst="straightConnector1">
            <a:avLst/>
          </a:prstGeom>
          <a:noFill/>
          <a:ln w="9525" cap="flat" cmpd="sng">
            <a:solidFill>
              <a:schemeClr val="dk1"/>
            </a:solidFill>
            <a:prstDash val="solid"/>
            <a:miter lim="800000"/>
            <a:headEnd type="none" w="sm" len="sm"/>
            <a:tailEnd type="none" w="sm" len="sm"/>
          </a:ln>
        </p:spPr>
      </p:cxnSp>
      <p:cxnSp>
        <p:nvCxnSpPr>
          <p:cNvPr id="741" name="Google Shape;741;p34"/>
          <p:cNvCxnSpPr/>
          <p:nvPr/>
        </p:nvCxnSpPr>
        <p:spPr>
          <a:xfrm>
            <a:off x="358251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742" name="Google Shape;742;p34"/>
          <p:cNvCxnSpPr/>
          <p:nvPr/>
        </p:nvCxnSpPr>
        <p:spPr>
          <a:xfrm>
            <a:off x="3470683"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743" name="Google Shape;743;p34"/>
          <p:cNvCxnSpPr/>
          <p:nvPr/>
        </p:nvCxnSpPr>
        <p:spPr>
          <a:xfrm>
            <a:off x="3694353"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744" name="Google Shape;744;p34"/>
          <p:cNvCxnSpPr/>
          <p:nvPr/>
        </p:nvCxnSpPr>
        <p:spPr>
          <a:xfrm>
            <a:off x="380618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745" name="Google Shape;745;p34"/>
          <p:cNvCxnSpPr/>
          <p:nvPr/>
        </p:nvCxnSpPr>
        <p:spPr>
          <a:xfrm>
            <a:off x="3918023"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746" name="Google Shape;746;p34"/>
          <p:cNvCxnSpPr/>
          <p:nvPr/>
        </p:nvCxnSpPr>
        <p:spPr>
          <a:xfrm>
            <a:off x="402985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747" name="Google Shape;747;p34"/>
          <p:cNvCxnSpPr/>
          <p:nvPr/>
        </p:nvCxnSpPr>
        <p:spPr>
          <a:xfrm>
            <a:off x="425352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748" name="Google Shape;748;p34"/>
          <p:cNvCxnSpPr/>
          <p:nvPr/>
        </p:nvCxnSpPr>
        <p:spPr>
          <a:xfrm>
            <a:off x="4365363"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749" name="Google Shape;749;p34"/>
          <p:cNvCxnSpPr/>
          <p:nvPr/>
        </p:nvCxnSpPr>
        <p:spPr>
          <a:xfrm>
            <a:off x="447719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750" name="Google Shape;750;p34"/>
          <p:cNvCxnSpPr/>
          <p:nvPr/>
        </p:nvCxnSpPr>
        <p:spPr>
          <a:xfrm>
            <a:off x="4589033"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751" name="Google Shape;751;p34"/>
          <p:cNvCxnSpPr/>
          <p:nvPr/>
        </p:nvCxnSpPr>
        <p:spPr>
          <a:xfrm>
            <a:off x="470086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752" name="Google Shape;752;p34"/>
          <p:cNvCxnSpPr/>
          <p:nvPr/>
        </p:nvCxnSpPr>
        <p:spPr>
          <a:xfrm>
            <a:off x="4141693" y="3387189"/>
            <a:ext cx="0" cy="149438"/>
          </a:xfrm>
          <a:prstGeom prst="straightConnector1">
            <a:avLst/>
          </a:prstGeom>
          <a:noFill/>
          <a:ln w="9525" cap="flat" cmpd="sng">
            <a:solidFill>
              <a:schemeClr val="dk1"/>
            </a:solidFill>
            <a:prstDash val="solid"/>
            <a:miter lim="800000"/>
            <a:headEnd type="none" w="sm" len="sm"/>
            <a:tailEnd type="none" w="sm" len="sm"/>
          </a:ln>
        </p:spPr>
      </p:cxnSp>
      <p:sp>
        <p:nvSpPr>
          <p:cNvPr id="753" name="Google Shape;753;p34"/>
          <p:cNvSpPr txBox="1"/>
          <p:nvPr/>
        </p:nvSpPr>
        <p:spPr>
          <a:xfrm>
            <a:off x="320512" y="952630"/>
            <a:ext cx="266284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400" b="1">
                <a:solidFill>
                  <a:schemeClr val="dk1"/>
                </a:solidFill>
                <a:latin typeface="Avenir"/>
                <a:ea typeface="Avenir"/>
                <a:cs typeface="Avenir"/>
                <a:sym typeface="Avenir"/>
              </a:rPr>
              <a:t>Where/when/how in the cell</a:t>
            </a:r>
            <a:endParaRPr sz="1400" b="1">
              <a:solidFill>
                <a:schemeClr val="dk1"/>
              </a:solidFill>
              <a:latin typeface="Avenir"/>
              <a:ea typeface="Avenir"/>
              <a:cs typeface="Avenir"/>
              <a:sym typeface="Avenir"/>
            </a:endParaRPr>
          </a:p>
        </p:txBody>
      </p:sp>
      <p:sp>
        <p:nvSpPr>
          <p:cNvPr id="754" name="Google Shape;754;p34"/>
          <p:cNvSpPr txBox="1"/>
          <p:nvPr/>
        </p:nvSpPr>
        <p:spPr>
          <a:xfrm>
            <a:off x="6096000" y="952630"/>
            <a:ext cx="4560992"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400" b="1">
                <a:solidFill>
                  <a:schemeClr val="dk1"/>
                </a:solidFill>
                <a:latin typeface="Avenir"/>
                <a:ea typeface="Avenir"/>
                <a:cs typeface="Avenir"/>
                <a:sym typeface="Avenir"/>
              </a:rPr>
              <a:t>Requirements for mobility</a:t>
            </a:r>
            <a:endParaRPr sz="1400" b="1">
              <a:solidFill>
                <a:schemeClr val="dk1"/>
              </a:solidFill>
              <a:latin typeface="Avenir"/>
              <a:ea typeface="Avenir"/>
              <a:cs typeface="Avenir"/>
              <a:sym typeface="Avenir"/>
            </a:endParaRPr>
          </a:p>
          <a:p>
            <a:pPr marL="0" marR="0" lvl="0" indent="0" algn="l" rtl="0">
              <a:spcBef>
                <a:spcPts val="0"/>
              </a:spcBef>
              <a:spcAft>
                <a:spcPts val="0"/>
              </a:spcAft>
              <a:buNone/>
            </a:pPr>
            <a:endParaRPr sz="1400" b="1">
              <a:solidFill>
                <a:schemeClr val="dk1"/>
              </a:solidFill>
              <a:latin typeface="Avenir"/>
              <a:ea typeface="Avenir"/>
              <a:cs typeface="Avenir"/>
              <a:sym typeface="Aveni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Transcription: promoter for </a:t>
            </a:r>
            <a:r>
              <a:rPr lang="de-CH" sz="1400" b="1">
                <a:solidFill>
                  <a:schemeClr val="dk1"/>
                </a:solidFill>
                <a:latin typeface="Avenir"/>
                <a:ea typeface="Avenir"/>
                <a:cs typeface="Avenir"/>
                <a:sym typeface="Avenir"/>
              </a:rPr>
              <a:t>pol III </a:t>
            </a:r>
            <a:r>
              <a:rPr lang="de-CH" sz="1400">
                <a:solidFill>
                  <a:schemeClr val="dk1"/>
                </a:solidFill>
                <a:latin typeface="Avenir"/>
                <a:ea typeface="Avenir"/>
                <a:cs typeface="Avenir"/>
                <a:sym typeface="Avenir"/>
              </a:rPr>
              <a:t>-&gt; sRNA</a:t>
            </a:r>
            <a:endParaRPr sz="1400">
              <a:solidFill>
                <a:schemeClr val="dk1"/>
              </a:solidFill>
              <a:latin typeface="Avenir"/>
              <a:ea typeface="Avenir"/>
              <a:cs typeface="Avenir"/>
              <a:sym typeface="Aveni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Replication + integration: using LINE derived proteins</a:t>
            </a:r>
            <a:endParaRPr sz="1400">
              <a:solidFill>
                <a:schemeClr val="dk1"/>
              </a:solidFill>
              <a:latin typeface="Avenir"/>
              <a:ea typeface="Avenir"/>
              <a:cs typeface="Avenir"/>
              <a:sym typeface="Aveni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Recognition site for </a:t>
            </a:r>
            <a:r>
              <a:rPr lang="de-CH" sz="1400" i="1">
                <a:solidFill>
                  <a:schemeClr val="dk1"/>
                </a:solidFill>
                <a:latin typeface="Avenir"/>
                <a:ea typeface="Avenir"/>
                <a:cs typeface="Avenir"/>
                <a:sym typeface="Avenir"/>
              </a:rPr>
              <a:t>trans</a:t>
            </a:r>
            <a:r>
              <a:rPr lang="de-CH" sz="1400">
                <a:solidFill>
                  <a:schemeClr val="dk1"/>
                </a:solidFill>
                <a:latin typeface="Avenir"/>
                <a:ea typeface="Avenir"/>
                <a:cs typeface="Avenir"/>
                <a:sym typeface="Avenir"/>
              </a:rPr>
              <a:t>-mobilisation</a:t>
            </a: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No introns</a:t>
            </a:r>
            <a:endParaRPr sz="1400">
              <a:solidFill>
                <a:schemeClr val="dk1"/>
              </a:solidFill>
              <a:latin typeface="Avenir"/>
              <a:ea typeface="Avenir"/>
              <a:cs typeface="Avenir"/>
              <a:sym typeface="Avenir"/>
            </a:endParaRPr>
          </a:p>
        </p:txBody>
      </p:sp>
      <p:sp>
        <p:nvSpPr>
          <p:cNvPr id="755" name="Google Shape;755;p34"/>
          <p:cNvSpPr txBox="1"/>
          <p:nvPr/>
        </p:nvSpPr>
        <p:spPr>
          <a:xfrm>
            <a:off x="320512" y="4926113"/>
            <a:ext cx="5069208"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400" b="1">
                <a:solidFill>
                  <a:schemeClr val="dk1"/>
                </a:solidFill>
                <a:latin typeface="Avenir"/>
                <a:ea typeface="Avenir"/>
                <a:cs typeface="Avenir"/>
                <a:sym typeface="Avenir"/>
              </a:rPr>
              <a:t>Target site preference and TSD</a:t>
            </a: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Target site preferentiality for sequences similar to the 3’ UTR</a:t>
            </a: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Target site duplications are of variable length</a:t>
            </a:r>
            <a:endParaRPr sz="1400">
              <a:solidFill>
                <a:schemeClr val="dk1"/>
              </a:solidFill>
              <a:latin typeface="Avenir"/>
              <a:ea typeface="Avenir"/>
              <a:cs typeface="Avenir"/>
              <a:sym typeface="Avenir"/>
            </a:endParaRPr>
          </a:p>
        </p:txBody>
      </p:sp>
      <p:sp>
        <p:nvSpPr>
          <p:cNvPr id="756" name="Google Shape;756;p34"/>
          <p:cNvSpPr txBox="1"/>
          <p:nvPr/>
        </p:nvSpPr>
        <p:spPr>
          <a:xfrm>
            <a:off x="6281396" y="4779390"/>
            <a:ext cx="2142190"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400" b="1">
                <a:solidFill>
                  <a:schemeClr val="dk1"/>
                </a:solidFill>
                <a:latin typeface="Avenir"/>
                <a:ea typeface="Avenir"/>
                <a:cs typeface="Avenir"/>
                <a:sym typeface="Avenir"/>
              </a:rPr>
              <a:t>Content of new copies</a:t>
            </a:r>
            <a:endParaRPr sz="1400" b="1">
              <a:solidFill>
                <a:schemeClr val="dk1"/>
              </a:solidFill>
              <a:latin typeface="Avenir"/>
              <a:ea typeface="Avenir"/>
              <a:cs typeface="Avenir"/>
              <a:sym typeface="Avenir"/>
            </a:endParaRPr>
          </a:p>
          <a:p>
            <a:pPr marL="0" marR="0" lvl="0" indent="0" algn="l" rtl="0">
              <a:spcBef>
                <a:spcPts val="0"/>
              </a:spcBef>
              <a:spcAft>
                <a:spcPts val="0"/>
              </a:spcAft>
              <a:buNone/>
            </a:pPr>
            <a:endParaRPr sz="1400" b="1">
              <a:solidFill>
                <a:schemeClr val="dk1"/>
              </a:solidFill>
              <a:latin typeface="Avenir"/>
              <a:ea typeface="Avenir"/>
              <a:cs typeface="Avenir"/>
              <a:sym typeface="Aveni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Mother copy</a:t>
            </a:r>
            <a:endParaRPr sz="1400">
              <a:solidFill>
                <a:schemeClr val="dk1"/>
              </a:solidFill>
              <a:latin typeface="Avenir"/>
              <a:ea typeface="Avenir"/>
              <a:cs typeface="Avenir"/>
              <a:sym typeface="Avenir"/>
            </a:endParaRPr>
          </a:p>
          <a:p>
            <a:pPr marL="0" marR="0" lvl="0" indent="0" algn="l" rtl="0">
              <a:spcBef>
                <a:spcPts val="0"/>
              </a:spcBef>
              <a:spcAft>
                <a:spcPts val="0"/>
              </a:spcAft>
              <a:buNone/>
            </a:pPr>
            <a:endParaRPr sz="1400">
              <a:solidFill>
                <a:schemeClr val="dk1"/>
              </a:solidFill>
              <a:latin typeface="Avenir"/>
              <a:ea typeface="Avenir"/>
              <a:cs typeface="Avenir"/>
              <a:sym typeface="Avenir"/>
            </a:endParaRPr>
          </a:p>
          <a:p>
            <a:pPr marL="0" marR="0" lvl="0" indent="0" algn="l" rtl="0">
              <a:spcBef>
                <a:spcPts val="0"/>
              </a:spcBef>
              <a:spcAft>
                <a:spcPts val="0"/>
              </a:spcAft>
              <a:buNone/>
            </a:pPr>
            <a:endParaRPr sz="1400">
              <a:solidFill>
                <a:schemeClr val="dk1"/>
              </a:solidFill>
              <a:latin typeface="Avenir"/>
              <a:ea typeface="Avenir"/>
              <a:cs typeface="Avenir"/>
              <a:sym typeface="Aveni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Daughter copies</a:t>
            </a:r>
            <a:endParaRPr sz="1400">
              <a:solidFill>
                <a:schemeClr val="dk1"/>
              </a:solidFill>
              <a:latin typeface="Avenir"/>
              <a:ea typeface="Avenir"/>
              <a:cs typeface="Avenir"/>
              <a:sym typeface="Avenir"/>
            </a:endParaRPr>
          </a:p>
        </p:txBody>
      </p:sp>
      <p:cxnSp>
        <p:nvCxnSpPr>
          <p:cNvPr id="757" name="Google Shape;757;p34"/>
          <p:cNvCxnSpPr/>
          <p:nvPr/>
        </p:nvCxnSpPr>
        <p:spPr>
          <a:xfrm>
            <a:off x="8316349" y="5321777"/>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758" name="Google Shape;758;p34"/>
          <p:cNvCxnSpPr/>
          <p:nvPr/>
        </p:nvCxnSpPr>
        <p:spPr>
          <a:xfrm>
            <a:off x="8428184" y="5321777"/>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759" name="Google Shape;759;p34"/>
          <p:cNvCxnSpPr/>
          <p:nvPr/>
        </p:nvCxnSpPr>
        <p:spPr>
          <a:xfrm>
            <a:off x="8540019" y="5321777"/>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760" name="Google Shape;760;p34"/>
          <p:cNvCxnSpPr/>
          <p:nvPr/>
        </p:nvCxnSpPr>
        <p:spPr>
          <a:xfrm>
            <a:off x="8651854" y="5321777"/>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761" name="Google Shape;761;p34"/>
          <p:cNvCxnSpPr/>
          <p:nvPr/>
        </p:nvCxnSpPr>
        <p:spPr>
          <a:xfrm>
            <a:off x="8875524" y="5321777"/>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762" name="Google Shape;762;p34"/>
          <p:cNvCxnSpPr/>
          <p:nvPr/>
        </p:nvCxnSpPr>
        <p:spPr>
          <a:xfrm>
            <a:off x="8987359" y="5321777"/>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763" name="Google Shape;763;p34"/>
          <p:cNvCxnSpPr/>
          <p:nvPr/>
        </p:nvCxnSpPr>
        <p:spPr>
          <a:xfrm>
            <a:off x="9099194" y="5321777"/>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764" name="Google Shape;764;p34"/>
          <p:cNvCxnSpPr/>
          <p:nvPr/>
        </p:nvCxnSpPr>
        <p:spPr>
          <a:xfrm>
            <a:off x="9211029" y="5321777"/>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765" name="Google Shape;765;p34"/>
          <p:cNvCxnSpPr/>
          <p:nvPr/>
        </p:nvCxnSpPr>
        <p:spPr>
          <a:xfrm>
            <a:off x="9322864" y="5321777"/>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766" name="Google Shape;766;p34"/>
          <p:cNvCxnSpPr/>
          <p:nvPr/>
        </p:nvCxnSpPr>
        <p:spPr>
          <a:xfrm>
            <a:off x="9434699" y="5321777"/>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767" name="Google Shape;767;p34"/>
          <p:cNvCxnSpPr/>
          <p:nvPr/>
        </p:nvCxnSpPr>
        <p:spPr>
          <a:xfrm>
            <a:off x="8763689" y="5321777"/>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768" name="Google Shape;768;p34"/>
          <p:cNvCxnSpPr/>
          <p:nvPr/>
        </p:nvCxnSpPr>
        <p:spPr>
          <a:xfrm>
            <a:off x="8265249" y="5470367"/>
            <a:ext cx="1203960" cy="0"/>
          </a:xfrm>
          <a:prstGeom prst="straightConnector1">
            <a:avLst/>
          </a:prstGeom>
          <a:noFill/>
          <a:ln w="9525" cap="flat" cmpd="sng">
            <a:solidFill>
              <a:srgbClr val="FF0000"/>
            </a:solidFill>
            <a:prstDash val="solid"/>
            <a:miter lim="800000"/>
            <a:headEnd type="none" w="sm" len="sm"/>
            <a:tailEnd type="none" w="sm" len="sm"/>
          </a:ln>
        </p:spPr>
      </p:cxnSp>
      <p:cxnSp>
        <p:nvCxnSpPr>
          <p:cNvPr id="769" name="Google Shape;769;p34"/>
          <p:cNvCxnSpPr/>
          <p:nvPr/>
        </p:nvCxnSpPr>
        <p:spPr>
          <a:xfrm>
            <a:off x="8265249" y="5321777"/>
            <a:ext cx="1203960" cy="0"/>
          </a:xfrm>
          <a:prstGeom prst="straightConnector1">
            <a:avLst/>
          </a:prstGeom>
          <a:noFill/>
          <a:ln w="9525" cap="flat" cmpd="sng">
            <a:solidFill>
              <a:srgbClr val="FF0000"/>
            </a:solidFill>
            <a:prstDash val="solid"/>
            <a:miter lim="800000"/>
            <a:headEnd type="none" w="sm" len="sm"/>
            <a:tailEnd type="none" w="sm" len="sm"/>
          </a:ln>
        </p:spPr>
      </p:cxnSp>
      <p:sp>
        <p:nvSpPr>
          <p:cNvPr id="770" name="Google Shape;770;p34"/>
          <p:cNvSpPr/>
          <p:nvPr/>
        </p:nvSpPr>
        <p:spPr>
          <a:xfrm>
            <a:off x="8278641" y="5233447"/>
            <a:ext cx="102549" cy="325224"/>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1" name="Google Shape;771;p34"/>
          <p:cNvSpPr/>
          <p:nvPr/>
        </p:nvSpPr>
        <p:spPr>
          <a:xfrm>
            <a:off x="3699759" y="2554664"/>
            <a:ext cx="102549" cy="325224"/>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2" name="Google Shape;772;p34"/>
          <p:cNvSpPr txBox="1"/>
          <p:nvPr/>
        </p:nvSpPr>
        <p:spPr>
          <a:xfrm>
            <a:off x="3351592" y="2807830"/>
            <a:ext cx="16827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Master element</a:t>
            </a:r>
            <a:endParaRPr sz="1800">
              <a:solidFill>
                <a:schemeClr val="dk1"/>
              </a:solidFill>
              <a:latin typeface="Calibri"/>
              <a:ea typeface="Calibri"/>
              <a:cs typeface="Calibri"/>
              <a:sym typeface="Calibri"/>
            </a:endParaRPr>
          </a:p>
        </p:txBody>
      </p:sp>
      <p:sp>
        <p:nvSpPr>
          <p:cNvPr id="773" name="Google Shape;773;p34"/>
          <p:cNvSpPr/>
          <p:nvPr/>
        </p:nvSpPr>
        <p:spPr>
          <a:xfrm>
            <a:off x="3822970" y="2237277"/>
            <a:ext cx="330741" cy="195871"/>
          </a:xfrm>
          <a:custGeom>
            <a:avLst/>
            <a:gdLst/>
            <a:ahLst/>
            <a:cxnLst/>
            <a:rect l="l" t="t" r="r" b="b"/>
            <a:pathLst>
              <a:path w="330741" h="195871" extrusionOk="0">
                <a:moveTo>
                  <a:pt x="0" y="175183"/>
                </a:moveTo>
                <a:cubicBezTo>
                  <a:pt x="35668" y="86012"/>
                  <a:pt x="71336" y="-3158"/>
                  <a:pt x="107004" y="85"/>
                </a:cubicBezTo>
                <a:cubicBezTo>
                  <a:pt x="142672" y="3327"/>
                  <a:pt x="176720" y="183289"/>
                  <a:pt x="214009" y="194638"/>
                </a:cubicBezTo>
                <a:cubicBezTo>
                  <a:pt x="251299" y="205987"/>
                  <a:pt x="291020" y="137082"/>
                  <a:pt x="330741" y="68178"/>
                </a:cubicBezTo>
              </a:path>
            </a:pathLst>
          </a:cu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4" name="Google Shape;774;p34"/>
          <p:cNvSpPr txBox="1"/>
          <p:nvPr/>
        </p:nvSpPr>
        <p:spPr>
          <a:xfrm>
            <a:off x="3528915" y="1896893"/>
            <a:ext cx="11592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SINE sRNA</a:t>
            </a:r>
            <a:endParaRPr sz="1800">
              <a:solidFill>
                <a:schemeClr val="dk1"/>
              </a:solidFill>
              <a:latin typeface="Calibri"/>
              <a:ea typeface="Calibri"/>
              <a:cs typeface="Calibri"/>
              <a:sym typeface="Calibri"/>
            </a:endParaRPr>
          </a:p>
        </p:txBody>
      </p:sp>
      <p:cxnSp>
        <p:nvCxnSpPr>
          <p:cNvPr id="775" name="Google Shape;775;p34"/>
          <p:cNvCxnSpPr/>
          <p:nvPr/>
        </p:nvCxnSpPr>
        <p:spPr>
          <a:xfrm rot="10800000">
            <a:off x="2295728" y="1994170"/>
            <a:ext cx="1338042" cy="340468"/>
          </a:xfrm>
          <a:prstGeom prst="straightConnector1">
            <a:avLst/>
          </a:prstGeom>
          <a:noFill/>
          <a:ln w="9525" cap="flat" cmpd="sng">
            <a:solidFill>
              <a:schemeClr val="dk1"/>
            </a:solidFill>
            <a:prstDash val="solid"/>
            <a:miter lim="800000"/>
            <a:headEnd type="none" w="sm" len="sm"/>
            <a:tailEnd type="triangle" w="med" len="med"/>
          </a:ln>
        </p:spPr>
      </p:cxnSp>
      <p:sp>
        <p:nvSpPr>
          <p:cNvPr id="776" name="Google Shape;776;p34"/>
          <p:cNvSpPr/>
          <p:nvPr/>
        </p:nvSpPr>
        <p:spPr>
          <a:xfrm>
            <a:off x="1881112" y="1732612"/>
            <a:ext cx="330741" cy="195871"/>
          </a:xfrm>
          <a:custGeom>
            <a:avLst/>
            <a:gdLst/>
            <a:ahLst/>
            <a:cxnLst/>
            <a:rect l="l" t="t" r="r" b="b"/>
            <a:pathLst>
              <a:path w="330741" h="195871" extrusionOk="0">
                <a:moveTo>
                  <a:pt x="0" y="175183"/>
                </a:moveTo>
                <a:cubicBezTo>
                  <a:pt x="35668" y="86012"/>
                  <a:pt x="71336" y="-3158"/>
                  <a:pt x="107004" y="85"/>
                </a:cubicBezTo>
                <a:cubicBezTo>
                  <a:pt x="142672" y="3327"/>
                  <a:pt x="176720" y="183289"/>
                  <a:pt x="214009" y="194638"/>
                </a:cubicBezTo>
                <a:cubicBezTo>
                  <a:pt x="251299" y="205987"/>
                  <a:pt x="291020" y="137082"/>
                  <a:pt x="330741" y="68178"/>
                </a:cubicBezTo>
              </a:path>
            </a:pathLst>
          </a:cu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7" name="Google Shape;777;p34"/>
          <p:cNvSpPr/>
          <p:nvPr/>
        </p:nvSpPr>
        <p:spPr>
          <a:xfrm>
            <a:off x="514750" y="2033361"/>
            <a:ext cx="729574" cy="284046"/>
          </a:xfrm>
          <a:custGeom>
            <a:avLst/>
            <a:gdLst/>
            <a:ahLst/>
            <a:cxnLst/>
            <a:rect l="l" t="t" r="r" b="b"/>
            <a:pathLst>
              <a:path w="729574" h="284046" extrusionOk="0">
                <a:moveTo>
                  <a:pt x="0" y="262705"/>
                </a:moveTo>
                <a:cubicBezTo>
                  <a:pt x="81064" y="129760"/>
                  <a:pt x="162128" y="-3185"/>
                  <a:pt x="223736" y="58"/>
                </a:cubicBezTo>
                <a:cubicBezTo>
                  <a:pt x="285345" y="3300"/>
                  <a:pt x="314528" y="261084"/>
                  <a:pt x="369651" y="282160"/>
                </a:cubicBezTo>
                <a:cubicBezTo>
                  <a:pt x="424774" y="303236"/>
                  <a:pt x="494489" y="141109"/>
                  <a:pt x="554476" y="126517"/>
                </a:cubicBezTo>
                <a:cubicBezTo>
                  <a:pt x="614463" y="111925"/>
                  <a:pt x="672018" y="153268"/>
                  <a:pt x="729574" y="194611"/>
                </a:cubicBezTo>
              </a:path>
            </a:pathLst>
          </a:cu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8" name="Google Shape;778;p34"/>
          <p:cNvSpPr txBox="1"/>
          <p:nvPr/>
        </p:nvSpPr>
        <p:spPr>
          <a:xfrm>
            <a:off x="170430" y="1707884"/>
            <a:ext cx="124585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LINE mRNA</a:t>
            </a:r>
            <a:endParaRPr sz="1800">
              <a:solidFill>
                <a:schemeClr val="dk1"/>
              </a:solidFill>
              <a:latin typeface="Calibri"/>
              <a:ea typeface="Calibri"/>
              <a:cs typeface="Calibri"/>
              <a:sym typeface="Calibri"/>
            </a:endParaRPr>
          </a:p>
        </p:txBody>
      </p:sp>
      <p:cxnSp>
        <p:nvCxnSpPr>
          <p:cNvPr id="779" name="Google Shape;779;p34"/>
          <p:cNvCxnSpPr/>
          <p:nvPr/>
        </p:nvCxnSpPr>
        <p:spPr>
          <a:xfrm>
            <a:off x="1089498" y="2334638"/>
            <a:ext cx="437745" cy="456946"/>
          </a:xfrm>
          <a:prstGeom prst="straightConnector1">
            <a:avLst/>
          </a:prstGeom>
          <a:noFill/>
          <a:ln w="9525" cap="flat" cmpd="sng">
            <a:solidFill>
              <a:schemeClr val="dk1"/>
            </a:solidFill>
            <a:prstDash val="solid"/>
            <a:miter lim="800000"/>
            <a:headEnd type="none" w="sm" len="sm"/>
            <a:tailEnd type="triangle" w="med" len="med"/>
          </a:ln>
        </p:spPr>
      </p:cxnSp>
      <p:cxnSp>
        <p:nvCxnSpPr>
          <p:cNvPr id="780" name="Google Shape;780;p34"/>
          <p:cNvCxnSpPr/>
          <p:nvPr/>
        </p:nvCxnSpPr>
        <p:spPr>
          <a:xfrm>
            <a:off x="1964987" y="2077216"/>
            <a:ext cx="0" cy="1309973"/>
          </a:xfrm>
          <a:prstGeom prst="straightConnector1">
            <a:avLst/>
          </a:prstGeom>
          <a:noFill/>
          <a:ln w="9525" cap="flat" cmpd="sng">
            <a:solidFill>
              <a:schemeClr val="dk1"/>
            </a:solidFill>
            <a:prstDash val="solid"/>
            <a:miter lim="800000"/>
            <a:headEnd type="none" w="sm" len="sm"/>
            <a:tailEnd type="triangle" w="med" len="med"/>
          </a:ln>
        </p:spPr>
      </p:cxnSp>
      <p:sp>
        <p:nvSpPr>
          <p:cNvPr id="781" name="Google Shape;781;p34"/>
          <p:cNvSpPr/>
          <p:nvPr/>
        </p:nvSpPr>
        <p:spPr>
          <a:xfrm>
            <a:off x="1167966" y="3361377"/>
            <a:ext cx="308097" cy="282804"/>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2" name="Google Shape;782;p34"/>
          <p:cNvSpPr/>
          <p:nvPr/>
        </p:nvSpPr>
        <p:spPr>
          <a:xfrm>
            <a:off x="1821010" y="3963675"/>
            <a:ext cx="308097" cy="282804"/>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3" name="Google Shape;783;p34"/>
          <p:cNvSpPr/>
          <p:nvPr/>
        </p:nvSpPr>
        <p:spPr>
          <a:xfrm>
            <a:off x="1586610" y="4007141"/>
            <a:ext cx="330741" cy="195871"/>
          </a:xfrm>
          <a:custGeom>
            <a:avLst/>
            <a:gdLst/>
            <a:ahLst/>
            <a:cxnLst/>
            <a:rect l="l" t="t" r="r" b="b"/>
            <a:pathLst>
              <a:path w="330741" h="195871" extrusionOk="0">
                <a:moveTo>
                  <a:pt x="0" y="175183"/>
                </a:moveTo>
                <a:cubicBezTo>
                  <a:pt x="35668" y="86012"/>
                  <a:pt x="71336" y="-3158"/>
                  <a:pt x="107004" y="85"/>
                </a:cubicBezTo>
                <a:cubicBezTo>
                  <a:pt x="142672" y="3327"/>
                  <a:pt x="176720" y="183289"/>
                  <a:pt x="214009" y="194638"/>
                </a:cubicBezTo>
                <a:cubicBezTo>
                  <a:pt x="251299" y="205987"/>
                  <a:pt x="291020" y="137082"/>
                  <a:pt x="330741" y="68178"/>
                </a:cubicBezTo>
              </a:path>
            </a:pathLst>
          </a:cu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4" name="Google Shape;784;p34"/>
          <p:cNvSpPr/>
          <p:nvPr/>
        </p:nvSpPr>
        <p:spPr>
          <a:xfrm>
            <a:off x="216189" y="3826116"/>
            <a:ext cx="729574" cy="284046"/>
          </a:xfrm>
          <a:custGeom>
            <a:avLst/>
            <a:gdLst/>
            <a:ahLst/>
            <a:cxnLst/>
            <a:rect l="l" t="t" r="r" b="b"/>
            <a:pathLst>
              <a:path w="729574" h="284046" extrusionOk="0">
                <a:moveTo>
                  <a:pt x="0" y="262705"/>
                </a:moveTo>
                <a:cubicBezTo>
                  <a:pt x="81064" y="129760"/>
                  <a:pt x="162128" y="-3185"/>
                  <a:pt x="223736" y="58"/>
                </a:cubicBezTo>
                <a:cubicBezTo>
                  <a:pt x="285345" y="3300"/>
                  <a:pt x="314528" y="261084"/>
                  <a:pt x="369651" y="282160"/>
                </a:cubicBezTo>
                <a:cubicBezTo>
                  <a:pt x="424774" y="303236"/>
                  <a:pt x="494489" y="141109"/>
                  <a:pt x="554476" y="126517"/>
                </a:cubicBezTo>
                <a:cubicBezTo>
                  <a:pt x="614463" y="111925"/>
                  <a:pt x="672018" y="153268"/>
                  <a:pt x="729574" y="194611"/>
                </a:cubicBezTo>
              </a:path>
            </a:pathLst>
          </a:cu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5" name="Google Shape;785;p34"/>
          <p:cNvSpPr txBox="1"/>
          <p:nvPr/>
        </p:nvSpPr>
        <p:spPr>
          <a:xfrm>
            <a:off x="470515" y="3679716"/>
            <a:ext cx="3786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cxnSp>
        <p:nvCxnSpPr>
          <p:cNvPr id="786" name="Google Shape;786;p34"/>
          <p:cNvCxnSpPr/>
          <p:nvPr/>
        </p:nvCxnSpPr>
        <p:spPr>
          <a:xfrm rot="10800000" flipH="1">
            <a:off x="2290308" y="3679716"/>
            <a:ext cx="1505172" cy="425360"/>
          </a:xfrm>
          <a:prstGeom prst="straightConnector1">
            <a:avLst/>
          </a:prstGeom>
          <a:noFill/>
          <a:ln w="9525" cap="flat" cmpd="sng">
            <a:solidFill>
              <a:schemeClr val="dk1"/>
            </a:solidFill>
            <a:prstDash val="solid"/>
            <a:miter lim="800000"/>
            <a:headEnd type="none" w="sm" len="sm"/>
            <a:tailEnd type="triangle" w="med" len="med"/>
          </a:ln>
        </p:spPr>
      </p:cxnSp>
      <p:sp>
        <p:nvSpPr>
          <p:cNvPr id="787" name="Google Shape;787;p34"/>
          <p:cNvSpPr txBox="1"/>
          <p:nvPr/>
        </p:nvSpPr>
        <p:spPr>
          <a:xfrm>
            <a:off x="3727128" y="3556681"/>
            <a:ext cx="192895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Integration and retrotranscription</a:t>
            </a:r>
            <a:endParaRPr sz="1800">
              <a:solidFill>
                <a:schemeClr val="dk1"/>
              </a:solidFill>
              <a:latin typeface="Calibri"/>
              <a:ea typeface="Calibri"/>
              <a:cs typeface="Calibri"/>
              <a:sym typeface="Calibri"/>
            </a:endParaRPr>
          </a:p>
        </p:txBody>
      </p:sp>
      <p:cxnSp>
        <p:nvCxnSpPr>
          <p:cNvPr id="788" name="Google Shape;788;p34"/>
          <p:cNvCxnSpPr/>
          <p:nvPr/>
        </p:nvCxnSpPr>
        <p:spPr>
          <a:xfrm>
            <a:off x="8316349" y="6157609"/>
            <a:ext cx="1152860" cy="0"/>
          </a:xfrm>
          <a:prstGeom prst="straightConnector1">
            <a:avLst/>
          </a:prstGeom>
          <a:noFill/>
          <a:ln w="9525" cap="flat" cmpd="sng">
            <a:solidFill>
              <a:schemeClr val="accent1"/>
            </a:solidFill>
            <a:prstDash val="solid"/>
            <a:miter lim="800000"/>
            <a:headEnd type="none" w="sm" len="sm"/>
            <a:tailEnd type="none" w="sm" len="sm"/>
          </a:ln>
        </p:spPr>
      </p:cxnSp>
      <p:cxnSp>
        <p:nvCxnSpPr>
          <p:cNvPr id="789" name="Google Shape;789;p34"/>
          <p:cNvCxnSpPr/>
          <p:nvPr/>
        </p:nvCxnSpPr>
        <p:spPr>
          <a:xfrm>
            <a:off x="8540019" y="6293797"/>
            <a:ext cx="929190" cy="0"/>
          </a:xfrm>
          <a:prstGeom prst="straightConnector1">
            <a:avLst/>
          </a:prstGeom>
          <a:noFill/>
          <a:ln w="9525" cap="flat" cmpd="sng">
            <a:solidFill>
              <a:schemeClr val="accent1"/>
            </a:solidFill>
            <a:prstDash val="solid"/>
            <a:miter lim="800000"/>
            <a:headEnd type="none" w="sm" len="sm"/>
            <a:tailEnd type="none" w="sm" len="sm"/>
          </a:ln>
        </p:spPr>
      </p:cxnSp>
      <p:cxnSp>
        <p:nvCxnSpPr>
          <p:cNvPr id="790" name="Google Shape;790;p34"/>
          <p:cNvCxnSpPr/>
          <p:nvPr/>
        </p:nvCxnSpPr>
        <p:spPr>
          <a:xfrm>
            <a:off x="8316349" y="6040877"/>
            <a:ext cx="1152860" cy="0"/>
          </a:xfrm>
          <a:prstGeom prst="straightConnector1">
            <a:avLst/>
          </a:prstGeom>
          <a:noFill/>
          <a:ln w="9525" cap="flat" cmpd="sng">
            <a:solidFill>
              <a:schemeClr val="accent1"/>
            </a:solidFill>
            <a:prstDash val="solid"/>
            <a:miter lim="800000"/>
            <a:headEnd type="none" w="sm" len="sm"/>
            <a:tailEnd type="none" w="sm" len="sm"/>
          </a:ln>
        </p:spPr>
      </p:cxnSp>
      <p:cxnSp>
        <p:nvCxnSpPr>
          <p:cNvPr id="791" name="Google Shape;791;p34"/>
          <p:cNvCxnSpPr/>
          <p:nvPr/>
        </p:nvCxnSpPr>
        <p:spPr>
          <a:xfrm>
            <a:off x="8875524" y="6397558"/>
            <a:ext cx="593685" cy="0"/>
          </a:xfrm>
          <a:prstGeom prst="straightConnector1">
            <a:avLst/>
          </a:prstGeom>
          <a:noFill/>
          <a:ln w="9525" cap="flat" cmpd="sng">
            <a:solidFill>
              <a:schemeClr val="accent1"/>
            </a:solidFill>
            <a:prstDash val="solid"/>
            <a:miter lim="800000"/>
            <a:headEnd type="none" w="sm" len="sm"/>
            <a:tailEnd type="none" w="sm" len="sm"/>
          </a:ln>
        </p:spPr>
      </p:cxnSp>
      <p:cxnSp>
        <p:nvCxnSpPr>
          <p:cNvPr id="792" name="Google Shape;792;p34"/>
          <p:cNvCxnSpPr/>
          <p:nvPr/>
        </p:nvCxnSpPr>
        <p:spPr>
          <a:xfrm>
            <a:off x="9099194" y="6530503"/>
            <a:ext cx="370015" cy="0"/>
          </a:xfrm>
          <a:prstGeom prst="straightConnector1">
            <a:avLst/>
          </a:prstGeom>
          <a:noFill/>
          <a:ln w="9525" cap="flat" cmpd="sng">
            <a:solidFill>
              <a:schemeClr val="accent1"/>
            </a:solidFill>
            <a:prstDash val="solid"/>
            <a:miter lim="800000"/>
            <a:headEnd type="none" w="sm" len="sm"/>
            <a:tailEnd type="none" w="sm" len="sm"/>
          </a:ln>
        </p:spPr>
      </p:cxnSp>
      <p:sp>
        <p:nvSpPr>
          <p:cNvPr id="793" name="Google Shape;793;p34"/>
          <p:cNvSpPr txBox="1"/>
          <p:nvPr/>
        </p:nvSpPr>
        <p:spPr>
          <a:xfrm>
            <a:off x="9640111" y="6040877"/>
            <a:ext cx="17706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5’ truncation</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de-CH" sz="1800">
                <a:solidFill>
                  <a:schemeClr val="dk1"/>
                </a:solidFill>
                <a:latin typeface="Calibri"/>
                <a:ea typeface="Calibri"/>
                <a:cs typeface="Calibri"/>
                <a:sym typeface="Calibri"/>
              </a:rPr>
              <a:t>“dead on arrival”</a:t>
            </a:r>
            <a:endParaRPr/>
          </a:p>
        </p:txBody>
      </p:sp>
      <p:sp>
        <p:nvSpPr>
          <p:cNvPr id="2" name="Google Shape;174;p8">
            <a:extLst>
              <a:ext uri="{FF2B5EF4-FFF2-40B4-BE49-F238E27FC236}">
                <a16:creationId xmlns:a16="http://schemas.microsoft.com/office/drawing/2014/main" id="{3A28CB31-94C2-21B8-9E1C-9C3B1CF31D06}"/>
              </a:ext>
            </a:extLst>
          </p:cNvPr>
          <p:cNvSpPr txBox="1"/>
          <p:nvPr/>
        </p:nvSpPr>
        <p:spPr>
          <a:xfrm>
            <a:off x="1983230" y="131702"/>
            <a:ext cx="8225541" cy="646941"/>
          </a:xfrm>
          <a:prstGeom prst="roundRect">
            <a:avLst/>
          </a:prstGeom>
          <a:solidFill>
            <a:srgbClr val="F4F9F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dirty="0">
                <a:solidFill>
                  <a:schemeClr val="dk1"/>
                </a:solidFill>
                <a:latin typeface="Avenir"/>
                <a:ea typeface="Avenir"/>
                <a:cs typeface="Avenir"/>
                <a:sym typeface="Avenir"/>
              </a:rPr>
              <a:t>S</a:t>
            </a:r>
            <a:r>
              <a:rPr lang="de-CH" sz="3200" b="1" i="0" u="none" strike="noStrike" cap="none" dirty="0">
                <a:solidFill>
                  <a:schemeClr val="dk1"/>
                </a:solidFill>
                <a:latin typeface="Avenir"/>
                <a:ea typeface="Avenir"/>
                <a:cs typeface="Avenir"/>
                <a:sym typeface="Avenir"/>
              </a:rPr>
              <a:t>INE </a:t>
            </a:r>
            <a:r>
              <a:rPr lang="de-CH" sz="3200" b="1" i="0" u="none" strike="noStrike" cap="none" dirty="0" err="1">
                <a:solidFill>
                  <a:schemeClr val="dk1"/>
                </a:solidFill>
                <a:latin typeface="Avenir"/>
                <a:ea typeface="Avenir"/>
                <a:cs typeface="Avenir"/>
                <a:sym typeface="Avenir"/>
              </a:rPr>
              <a:t>retrotransposons</a:t>
            </a:r>
            <a:endParaRPr sz="3200" b="1" i="0" u="none" strike="noStrike" cap="none" dirty="0">
              <a:solidFill>
                <a:schemeClr val="dk1"/>
              </a:solidFill>
              <a:latin typeface="Avenir"/>
              <a:ea typeface="Avenir"/>
              <a:cs typeface="Avenir"/>
              <a:sym typeface="Aveni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800" name="Google Shape;800;p35"/>
          <p:cNvSpPr/>
          <p:nvPr/>
        </p:nvSpPr>
        <p:spPr>
          <a:xfrm>
            <a:off x="320512" y="1263191"/>
            <a:ext cx="5590094" cy="3516199"/>
          </a:xfrm>
          <a:prstGeom prst="roundRect">
            <a:avLst>
              <a:gd name="adj" fmla="val 16667"/>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1" name="Google Shape;801;p35"/>
          <p:cNvSpPr/>
          <p:nvPr/>
        </p:nvSpPr>
        <p:spPr>
          <a:xfrm>
            <a:off x="2496983" y="1527141"/>
            <a:ext cx="3159099" cy="3035433"/>
          </a:xfrm>
          <a:prstGeom prst="ellipse">
            <a:avLst/>
          </a:pr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02" name="Google Shape;802;p35"/>
          <p:cNvGrpSpPr/>
          <p:nvPr/>
        </p:nvGrpSpPr>
        <p:grpSpPr>
          <a:xfrm>
            <a:off x="1394607" y="2842182"/>
            <a:ext cx="386499" cy="353506"/>
            <a:chOff x="1394607" y="2738487"/>
            <a:chExt cx="386499" cy="353506"/>
          </a:xfrm>
        </p:grpSpPr>
        <p:sp>
          <p:nvSpPr>
            <p:cNvPr id="803" name="Google Shape;803;p35"/>
            <p:cNvSpPr/>
            <p:nvPr/>
          </p:nvSpPr>
          <p:spPr>
            <a:xfrm>
              <a:off x="1394607" y="2738487"/>
              <a:ext cx="386499" cy="282804"/>
            </a:xfrm>
            <a:prstGeom prst="ellipse">
              <a:avLst/>
            </a:prstGeom>
            <a:solidFill>
              <a:schemeClr val="accent3"/>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4" name="Google Shape;804;p35"/>
            <p:cNvSpPr/>
            <p:nvPr/>
          </p:nvSpPr>
          <p:spPr>
            <a:xfrm>
              <a:off x="1403475" y="2950590"/>
              <a:ext cx="368765" cy="141403"/>
            </a:xfrm>
            <a:prstGeom prst="ellipse">
              <a:avLst/>
            </a:prstGeom>
            <a:solidFill>
              <a:schemeClr val="accent3"/>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805" name="Google Shape;805;p35"/>
          <p:cNvSpPr txBox="1"/>
          <p:nvPr/>
        </p:nvSpPr>
        <p:spPr>
          <a:xfrm>
            <a:off x="404002" y="1505387"/>
            <a:ext cx="93371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200">
                <a:solidFill>
                  <a:srgbClr val="757070"/>
                </a:solidFill>
                <a:latin typeface="Avenir"/>
                <a:ea typeface="Avenir"/>
                <a:cs typeface="Avenir"/>
                <a:sym typeface="Avenir"/>
              </a:rPr>
              <a:t>Cytoplasm</a:t>
            </a:r>
            <a:endParaRPr sz="1200">
              <a:solidFill>
                <a:srgbClr val="757070"/>
              </a:solidFill>
              <a:latin typeface="Avenir"/>
              <a:ea typeface="Avenir"/>
              <a:cs typeface="Avenir"/>
              <a:sym typeface="Avenir"/>
            </a:endParaRPr>
          </a:p>
        </p:txBody>
      </p:sp>
      <p:sp>
        <p:nvSpPr>
          <p:cNvPr id="806" name="Google Shape;806;p35"/>
          <p:cNvSpPr txBox="1"/>
          <p:nvPr/>
        </p:nvSpPr>
        <p:spPr>
          <a:xfrm>
            <a:off x="404002" y="2879890"/>
            <a:ext cx="89639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200">
                <a:solidFill>
                  <a:srgbClr val="757070"/>
                </a:solidFill>
                <a:latin typeface="Avenir"/>
                <a:ea typeface="Avenir"/>
                <a:cs typeface="Avenir"/>
                <a:sym typeface="Avenir"/>
              </a:rPr>
              <a:t>Ribosome</a:t>
            </a:r>
            <a:endParaRPr sz="1200">
              <a:solidFill>
                <a:srgbClr val="757070"/>
              </a:solidFill>
              <a:latin typeface="Avenir"/>
              <a:ea typeface="Avenir"/>
              <a:cs typeface="Avenir"/>
              <a:sym typeface="Avenir"/>
            </a:endParaRPr>
          </a:p>
        </p:txBody>
      </p:sp>
      <p:sp>
        <p:nvSpPr>
          <p:cNvPr id="807" name="Google Shape;807;p35"/>
          <p:cNvSpPr txBox="1"/>
          <p:nvPr/>
        </p:nvSpPr>
        <p:spPr>
          <a:xfrm>
            <a:off x="3699668" y="1643886"/>
            <a:ext cx="75373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200">
                <a:solidFill>
                  <a:srgbClr val="757070"/>
                </a:solidFill>
                <a:latin typeface="Avenir"/>
                <a:ea typeface="Avenir"/>
                <a:cs typeface="Avenir"/>
                <a:sym typeface="Avenir"/>
              </a:rPr>
              <a:t>Nucleus</a:t>
            </a:r>
            <a:endParaRPr sz="1200">
              <a:solidFill>
                <a:srgbClr val="757070"/>
              </a:solidFill>
              <a:latin typeface="Avenir"/>
              <a:ea typeface="Avenir"/>
              <a:cs typeface="Avenir"/>
              <a:sym typeface="Avenir"/>
            </a:endParaRPr>
          </a:p>
        </p:txBody>
      </p:sp>
      <p:cxnSp>
        <p:nvCxnSpPr>
          <p:cNvPr id="808" name="Google Shape;808;p35"/>
          <p:cNvCxnSpPr/>
          <p:nvPr/>
        </p:nvCxnSpPr>
        <p:spPr>
          <a:xfrm>
            <a:off x="3133090" y="2792432"/>
            <a:ext cx="2041650" cy="0"/>
          </a:xfrm>
          <a:prstGeom prst="straightConnector1">
            <a:avLst/>
          </a:prstGeom>
          <a:noFill/>
          <a:ln w="9525" cap="flat" cmpd="sng">
            <a:solidFill>
              <a:schemeClr val="dk1"/>
            </a:solidFill>
            <a:prstDash val="solid"/>
            <a:miter lim="800000"/>
            <a:headEnd type="none" w="sm" len="sm"/>
            <a:tailEnd type="none" w="sm" len="sm"/>
          </a:ln>
        </p:spPr>
      </p:cxnSp>
      <p:cxnSp>
        <p:nvCxnSpPr>
          <p:cNvPr id="809" name="Google Shape;809;p35"/>
          <p:cNvCxnSpPr/>
          <p:nvPr/>
        </p:nvCxnSpPr>
        <p:spPr>
          <a:xfrm>
            <a:off x="3133090" y="2642994"/>
            <a:ext cx="2041649" cy="0"/>
          </a:xfrm>
          <a:prstGeom prst="straightConnector1">
            <a:avLst/>
          </a:prstGeom>
          <a:noFill/>
          <a:ln w="9525" cap="flat" cmpd="sng">
            <a:solidFill>
              <a:schemeClr val="dk1"/>
            </a:solidFill>
            <a:prstDash val="solid"/>
            <a:miter lim="800000"/>
            <a:headEnd type="none" w="sm" len="sm"/>
            <a:tailEnd type="none" w="sm" len="sm"/>
          </a:ln>
        </p:spPr>
      </p:cxnSp>
      <p:cxnSp>
        <p:nvCxnSpPr>
          <p:cNvPr id="810" name="Google Shape;810;p35"/>
          <p:cNvCxnSpPr/>
          <p:nvPr/>
        </p:nvCxnSpPr>
        <p:spPr>
          <a:xfrm>
            <a:off x="3298265"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811" name="Google Shape;811;p35"/>
          <p:cNvCxnSpPr/>
          <p:nvPr/>
        </p:nvCxnSpPr>
        <p:spPr>
          <a:xfrm>
            <a:off x="5087620"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812" name="Google Shape;812;p35"/>
          <p:cNvCxnSpPr/>
          <p:nvPr/>
        </p:nvCxnSpPr>
        <p:spPr>
          <a:xfrm>
            <a:off x="3521935"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813" name="Google Shape;813;p35"/>
          <p:cNvCxnSpPr/>
          <p:nvPr/>
        </p:nvCxnSpPr>
        <p:spPr>
          <a:xfrm>
            <a:off x="3410100"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814" name="Google Shape;814;p35"/>
          <p:cNvCxnSpPr/>
          <p:nvPr/>
        </p:nvCxnSpPr>
        <p:spPr>
          <a:xfrm>
            <a:off x="363377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815" name="Google Shape;815;p35"/>
          <p:cNvCxnSpPr/>
          <p:nvPr/>
        </p:nvCxnSpPr>
        <p:spPr>
          <a:xfrm>
            <a:off x="3745605"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816" name="Google Shape;816;p35"/>
          <p:cNvCxnSpPr/>
          <p:nvPr/>
        </p:nvCxnSpPr>
        <p:spPr>
          <a:xfrm>
            <a:off x="385744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817" name="Google Shape;817;p35"/>
          <p:cNvCxnSpPr/>
          <p:nvPr/>
        </p:nvCxnSpPr>
        <p:spPr>
          <a:xfrm>
            <a:off x="3969275"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818" name="Google Shape;818;p35"/>
          <p:cNvCxnSpPr/>
          <p:nvPr/>
        </p:nvCxnSpPr>
        <p:spPr>
          <a:xfrm>
            <a:off x="4192945"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819" name="Google Shape;819;p35"/>
          <p:cNvCxnSpPr/>
          <p:nvPr/>
        </p:nvCxnSpPr>
        <p:spPr>
          <a:xfrm>
            <a:off x="3186430"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820" name="Google Shape;820;p35"/>
          <p:cNvCxnSpPr/>
          <p:nvPr/>
        </p:nvCxnSpPr>
        <p:spPr>
          <a:xfrm>
            <a:off x="430478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821" name="Google Shape;821;p35"/>
          <p:cNvCxnSpPr/>
          <p:nvPr/>
        </p:nvCxnSpPr>
        <p:spPr>
          <a:xfrm>
            <a:off x="4416615"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822" name="Google Shape;822;p35"/>
          <p:cNvCxnSpPr/>
          <p:nvPr/>
        </p:nvCxnSpPr>
        <p:spPr>
          <a:xfrm>
            <a:off x="452845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823" name="Google Shape;823;p35"/>
          <p:cNvCxnSpPr/>
          <p:nvPr/>
        </p:nvCxnSpPr>
        <p:spPr>
          <a:xfrm>
            <a:off x="4640285"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824" name="Google Shape;824;p35"/>
          <p:cNvCxnSpPr/>
          <p:nvPr/>
        </p:nvCxnSpPr>
        <p:spPr>
          <a:xfrm>
            <a:off x="475212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825" name="Google Shape;825;p35"/>
          <p:cNvCxnSpPr/>
          <p:nvPr/>
        </p:nvCxnSpPr>
        <p:spPr>
          <a:xfrm>
            <a:off x="4975790"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826" name="Google Shape;826;p35"/>
          <p:cNvCxnSpPr/>
          <p:nvPr/>
        </p:nvCxnSpPr>
        <p:spPr>
          <a:xfrm>
            <a:off x="4863955"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827" name="Google Shape;827;p35"/>
          <p:cNvCxnSpPr/>
          <p:nvPr/>
        </p:nvCxnSpPr>
        <p:spPr>
          <a:xfrm>
            <a:off x="408111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828" name="Google Shape;828;p35"/>
          <p:cNvCxnSpPr/>
          <p:nvPr/>
        </p:nvCxnSpPr>
        <p:spPr>
          <a:xfrm>
            <a:off x="3582670" y="2791584"/>
            <a:ext cx="1203960" cy="0"/>
          </a:xfrm>
          <a:prstGeom prst="straightConnector1">
            <a:avLst/>
          </a:prstGeom>
          <a:noFill/>
          <a:ln w="9525" cap="flat" cmpd="sng">
            <a:solidFill>
              <a:srgbClr val="FF0000"/>
            </a:solidFill>
            <a:prstDash val="solid"/>
            <a:miter lim="800000"/>
            <a:headEnd type="none" w="sm" len="sm"/>
            <a:tailEnd type="none" w="sm" len="sm"/>
          </a:ln>
        </p:spPr>
      </p:cxnSp>
      <p:cxnSp>
        <p:nvCxnSpPr>
          <p:cNvPr id="829" name="Google Shape;829;p35"/>
          <p:cNvCxnSpPr/>
          <p:nvPr/>
        </p:nvCxnSpPr>
        <p:spPr>
          <a:xfrm>
            <a:off x="3582670" y="2642994"/>
            <a:ext cx="1203960" cy="0"/>
          </a:xfrm>
          <a:prstGeom prst="straightConnector1">
            <a:avLst/>
          </a:prstGeom>
          <a:noFill/>
          <a:ln w="9525" cap="flat" cmpd="sng">
            <a:solidFill>
              <a:srgbClr val="FF0000"/>
            </a:solidFill>
            <a:prstDash val="solid"/>
            <a:miter lim="800000"/>
            <a:headEnd type="none" w="sm" len="sm"/>
            <a:tailEnd type="none" w="sm" len="sm"/>
          </a:ln>
        </p:spPr>
      </p:cxnSp>
      <p:cxnSp>
        <p:nvCxnSpPr>
          <p:cNvPr id="830" name="Google Shape;830;p35"/>
          <p:cNvCxnSpPr/>
          <p:nvPr/>
        </p:nvCxnSpPr>
        <p:spPr>
          <a:xfrm>
            <a:off x="3421980" y="3536627"/>
            <a:ext cx="1376530" cy="0"/>
          </a:xfrm>
          <a:prstGeom prst="straightConnector1">
            <a:avLst/>
          </a:prstGeom>
          <a:noFill/>
          <a:ln w="9525" cap="flat" cmpd="sng">
            <a:solidFill>
              <a:schemeClr val="dk1"/>
            </a:solidFill>
            <a:prstDash val="solid"/>
            <a:miter lim="800000"/>
            <a:headEnd type="none" w="sm" len="sm"/>
            <a:tailEnd type="none" w="sm" len="sm"/>
          </a:ln>
        </p:spPr>
      </p:cxnSp>
      <p:cxnSp>
        <p:nvCxnSpPr>
          <p:cNvPr id="831" name="Google Shape;831;p35"/>
          <p:cNvCxnSpPr/>
          <p:nvPr/>
        </p:nvCxnSpPr>
        <p:spPr>
          <a:xfrm>
            <a:off x="3421980" y="3387189"/>
            <a:ext cx="1376530" cy="0"/>
          </a:xfrm>
          <a:prstGeom prst="straightConnector1">
            <a:avLst/>
          </a:prstGeom>
          <a:noFill/>
          <a:ln w="9525" cap="flat" cmpd="sng">
            <a:solidFill>
              <a:schemeClr val="dk1"/>
            </a:solidFill>
            <a:prstDash val="solid"/>
            <a:miter lim="800000"/>
            <a:headEnd type="none" w="sm" len="sm"/>
            <a:tailEnd type="none" w="sm" len="sm"/>
          </a:ln>
        </p:spPr>
      </p:cxnSp>
      <p:cxnSp>
        <p:nvCxnSpPr>
          <p:cNvPr id="832" name="Google Shape;832;p35"/>
          <p:cNvCxnSpPr/>
          <p:nvPr/>
        </p:nvCxnSpPr>
        <p:spPr>
          <a:xfrm>
            <a:off x="358251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833" name="Google Shape;833;p35"/>
          <p:cNvCxnSpPr/>
          <p:nvPr/>
        </p:nvCxnSpPr>
        <p:spPr>
          <a:xfrm>
            <a:off x="3470683"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834" name="Google Shape;834;p35"/>
          <p:cNvCxnSpPr/>
          <p:nvPr/>
        </p:nvCxnSpPr>
        <p:spPr>
          <a:xfrm>
            <a:off x="3694353"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835" name="Google Shape;835;p35"/>
          <p:cNvCxnSpPr/>
          <p:nvPr/>
        </p:nvCxnSpPr>
        <p:spPr>
          <a:xfrm>
            <a:off x="380618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836" name="Google Shape;836;p35"/>
          <p:cNvCxnSpPr/>
          <p:nvPr/>
        </p:nvCxnSpPr>
        <p:spPr>
          <a:xfrm>
            <a:off x="3918023"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837" name="Google Shape;837;p35"/>
          <p:cNvCxnSpPr/>
          <p:nvPr/>
        </p:nvCxnSpPr>
        <p:spPr>
          <a:xfrm>
            <a:off x="402985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838" name="Google Shape;838;p35"/>
          <p:cNvCxnSpPr/>
          <p:nvPr/>
        </p:nvCxnSpPr>
        <p:spPr>
          <a:xfrm>
            <a:off x="425352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839" name="Google Shape;839;p35"/>
          <p:cNvCxnSpPr/>
          <p:nvPr/>
        </p:nvCxnSpPr>
        <p:spPr>
          <a:xfrm>
            <a:off x="4365363"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840" name="Google Shape;840;p35"/>
          <p:cNvCxnSpPr/>
          <p:nvPr/>
        </p:nvCxnSpPr>
        <p:spPr>
          <a:xfrm>
            <a:off x="447719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841" name="Google Shape;841;p35"/>
          <p:cNvCxnSpPr/>
          <p:nvPr/>
        </p:nvCxnSpPr>
        <p:spPr>
          <a:xfrm>
            <a:off x="4589033"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842" name="Google Shape;842;p35"/>
          <p:cNvCxnSpPr/>
          <p:nvPr/>
        </p:nvCxnSpPr>
        <p:spPr>
          <a:xfrm>
            <a:off x="470086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843" name="Google Shape;843;p35"/>
          <p:cNvCxnSpPr/>
          <p:nvPr/>
        </p:nvCxnSpPr>
        <p:spPr>
          <a:xfrm>
            <a:off x="4141693" y="3387189"/>
            <a:ext cx="0" cy="149438"/>
          </a:xfrm>
          <a:prstGeom prst="straightConnector1">
            <a:avLst/>
          </a:prstGeom>
          <a:noFill/>
          <a:ln w="9525" cap="flat" cmpd="sng">
            <a:solidFill>
              <a:schemeClr val="dk1"/>
            </a:solidFill>
            <a:prstDash val="solid"/>
            <a:miter lim="800000"/>
            <a:headEnd type="none" w="sm" len="sm"/>
            <a:tailEnd type="none" w="sm" len="sm"/>
          </a:ln>
        </p:spPr>
      </p:cxnSp>
      <p:sp>
        <p:nvSpPr>
          <p:cNvPr id="844" name="Google Shape;844;p35"/>
          <p:cNvSpPr txBox="1"/>
          <p:nvPr/>
        </p:nvSpPr>
        <p:spPr>
          <a:xfrm>
            <a:off x="320512" y="952630"/>
            <a:ext cx="266284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400" b="1">
                <a:solidFill>
                  <a:schemeClr val="dk1"/>
                </a:solidFill>
                <a:latin typeface="Avenir"/>
                <a:ea typeface="Avenir"/>
                <a:cs typeface="Avenir"/>
                <a:sym typeface="Avenir"/>
              </a:rPr>
              <a:t>Where/when/how in the cell</a:t>
            </a:r>
            <a:endParaRPr sz="1400" b="1">
              <a:solidFill>
                <a:schemeClr val="dk1"/>
              </a:solidFill>
              <a:latin typeface="Avenir"/>
              <a:ea typeface="Avenir"/>
              <a:cs typeface="Avenir"/>
              <a:sym typeface="Avenir"/>
            </a:endParaRPr>
          </a:p>
        </p:txBody>
      </p:sp>
      <p:sp>
        <p:nvSpPr>
          <p:cNvPr id="845" name="Google Shape;845;p35"/>
          <p:cNvSpPr txBox="1"/>
          <p:nvPr/>
        </p:nvSpPr>
        <p:spPr>
          <a:xfrm>
            <a:off x="288585" y="4858673"/>
            <a:ext cx="5590094"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400" b="1">
                <a:solidFill>
                  <a:schemeClr val="dk1"/>
                </a:solidFill>
                <a:latin typeface="Avenir"/>
                <a:ea typeface="Avenir"/>
                <a:cs typeface="Avenir"/>
                <a:sym typeface="Avenir"/>
              </a:rPr>
              <a:t>Target site preference and TSD</a:t>
            </a: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No preferentiality for target site</a:t>
            </a:r>
            <a:endParaRPr sz="1400">
              <a:solidFill>
                <a:schemeClr val="dk1"/>
              </a:solidFill>
              <a:latin typeface="Avenir"/>
              <a:ea typeface="Avenir"/>
              <a:cs typeface="Avenir"/>
              <a:sym typeface="Aveni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Specific length of target site duplications (4 bp, 5 or 6 bp)</a:t>
            </a:r>
            <a:endParaRPr/>
          </a:p>
        </p:txBody>
      </p:sp>
      <p:sp>
        <p:nvSpPr>
          <p:cNvPr id="846" name="Google Shape;846;p35"/>
          <p:cNvSpPr txBox="1"/>
          <p:nvPr/>
        </p:nvSpPr>
        <p:spPr>
          <a:xfrm>
            <a:off x="6095999" y="4858674"/>
            <a:ext cx="2142190" cy="11695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400" b="1">
                <a:solidFill>
                  <a:schemeClr val="dk1"/>
                </a:solidFill>
                <a:latin typeface="Avenir"/>
                <a:ea typeface="Avenir"/>
                <a:cs typeface="Avenir"/>
                <a:sym typeface="Avenir"/>
              </a:rPr>
              <a:t>Content of new copies</a:t>
            </a:r>
            <a:endParaRPr sz="1400" b="1">
              <a:solidFill>
                <a:schemeClr val="dk1"/>
              </a:solidFill>
              <a:latin typeface="Avenir"/>
              <a:ea typeface="Avenir"/>
              <a:cs typeface="Avenir"/>
              <a:sym typeface="Avenir"/>
            </a:endParaRPr>
          </a:p>
          <a:p>
            <a:pPr marL="0" marR="0" lvl="0" indent="0" algn="l" rtl="0">
              <a:spcBef>
                <a:spcPts val="0"/>
              </a:spcBef>
              <a:spcAft>
                <a:spcPts val="0"/>
              </a:spcAft>
              <a:buNone/>
            </a:pPr>
            <a:endParaRPr sz="1400" b="1">
              <a:solidFill>
                <a:schemeClr val="dk1"/>
              </a:solidFill>
              <a:latin typeface="Avenir"/>
              <a:ea typeface="Avenir"/>
              <a:cs typeface="Avenir"/>
              <a:sym typeface="Aveni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Mother copy</a:t>
            </a:r>
            <a:endParaRPr sz="1400">
              <a:solidFill>
                <a:schemeClr val="dk1"/>
              </a:solidFill>
              <a:latin typeface="Avenir"/>
              <a:ea typeface="Avenir"/>
              <a:cs typeface="Avenir"/>
              <a:sym typeface="Avenir"/>
            </a:endParaRPr>
          </a:p>
          <a:p>
            <a:pPr marL="0" marR="0" lvl="0" indent="0" algn="l" rtl="0">
              <a:spcBef>
                <a:spcPts val="0"/>
              </a:spcBef>
              <a:spcAft>
                <a:spcPts val="0"/>
              </a:spcAft>
              <a:buNone/>
            </a:pPr>
            <a:endParaRPr sz="1400">
              <a:solidFill>
                <a:schemeClr val="dk1"/>
              </a:solidFill>
              <a:latin typeface="Avenir"/>
              <a:ea typeface="Avenir"/>
              <a:cs typeface="Avenir"/>
              <a:sym typeface="Aveni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Daughter</a:t>
            </a:r>
            <a:endParaRPr sz="1400">
              <a:solidFill>
                <a:schemeClr val="dk1"/>
              </a:solidFill>
              <a:latin typeface="Avenir"/>
              <a:ea typeface="Avenir"/>
              <a:cs typeface="Avenir"/>
              <a:sym typeface="Avenir"/>
            </a:endParaRPr>
          </a:p>
        </p:txBody>
      </p:sp>
      <p:sp>
        <p:nvSpPr>
          <p:cNvPr id="847" name="Google Shape;847;p35"/>
          <p:cNvSpPr/>
          <p:nvPr/>
        </p:nvSpPr>
        <p:spPr>
          <a:xfrm>
            <a:off x="4692755" y="2606867"/>
            <a:ext cx="284253" cy="202837"/>
          </a:xfrm>
          <a:prstGeom prst="right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8" name="Google Shape;848;p35"/>
          <p:cNvSpPr/>
          <p:nvPr/>
        </p:nvSpPr>
        <p:spPr>
          <a:xfrm>
            <a:off x="3495551" y="2606867"/>
            <a:ext cx="284253" cy="202837"/>
          </a:xfrm>
          <a:prstGeom prst="right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9" name="Google Shape;849;p35"/>
          <p:cNvSpPr txBox="1"/>
          <p:nvPr/>
        </p:nvSpPr>
        <p:spPr>
          <a:xfrm>
            <a:off x="6096000" y="952630"/>
            <a:ext cx="5894895" cy="1600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400" b="1">
                <a:solidFill>
                  <a:schemeClr val="dk1"/>
                </a:solidFill>
                <a:latin typeface="Avenir"/>
                <a:ea typeface="Avenir"/>
                <a:cs typeface="Avenir"/>
                <a:sym typeface="Avenir"/>
              </a:rPr>
              <a:t>Requirements for mobility</a:t>
            </a:r>
            <a:endParaRPr sz="1400" b="1">
              <a:solidFill>
                <a:schemeClr val="dk1"/>
              </a:solidFill>
              <a:latin typeface="Avenir"/>
              <a:ea typeface="Avenir"/>
              <a:cs typeface="Avenir"/>
              <a:sym typeface="Aveni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Transcription: promoter for pol II -&gt; mRNA + polyA</a:t>
            </a:r>
            <a:endParaRPr sz="1400">
              <a:solidFill>
                <a:schemeClr val="dk1"/>
              </a:solidFill>
              <a:latin typeface="Avenir"/>
              <a:ea typeface="Avenir"/>
              <a:cs typeface="Avenir"/>
              <a:sym typeface="Aveni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Replication: within viral-like particle, gag (capsid), protease, RTase, RNAse H</a:t>
            </a: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Integration: integrase</a:t>
            </a:r>
            <a:endParaRPr sz="1400">
              <a:solidFill>
                <a:schemeClr val="dk1"/>
              </a:solidFill>
              <a:latin typeface="Avenir"/>
              <a:ea typeface="Avenir"/>
              <a:cs typeface="Avenir"/>
              <a:sym typeface="Aveni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Recognition site for </a:t>
            </a:r>
            <a:r>
              <a:rPr lang="de-CH" sz="1400" i="1">
                <a:solidFill>
                  <a:schemeClr val="dk1"/>
                </a:solidFill>
                <a:latin typeface="Avenir"/>
                <a:ea typeface="Avenir"/>
                <a:cs typeface="Avenir"/>
                <a:sym typeface="Avenir"/>
              </a:rPr>
              <a:t>cis</a:t>
            </a:r>
            <a:r>
              <a:rPr lang="de-CH" sz="1400">
                <a:solidFill>
                  <a:schemeClr val="dk1"/>
                </a:solidFill>
                <a:latin typeface="Avenir"/>
                <a:ea typeface="Avenir"/>
                <a:cs typeface="Avenir"/>
                <a:sym typeface="Avenir"/>
              </a:rPr>
              <a:t>-mobilisation (LTR)</a:t>
            </a: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No introns</a:t>
            </a:r>
            <a:endParaRPr sz="1400">
              <a:solidFill>
                <a:schemeClr val="dk1"/>
              </a:solidFill>
              <a:latin typeface="Avenir"/>
              <a:ea typeface="Avenir"/>
              <a:cs typeface="Avenir"/>
              <a:sym typeface="Avenir"/>
            </a:endParaRPr>
          </a:p>
        </p:txBody>
      </p:sp>
      <p:sp>
        <p:nvSpPr>
          <p:cNvPr id="850" name="Google Shape;850;p35"/>
          <p:cNvSpPr/>
          <p:nvPr/>
        </p:nvSpPr>
        <p:spPr>
          <a:xfrm>
            <a:off x="4747420" y="2578586"/>
            <a:ext cx="110613" cy="273020"/>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1" name="Google Shape;851;p35"/>
          <p:cNvSpPr/>
          <p:nvPr/>
        </p:nvSpPr>
        <p:spPr>
          <a:xfrm>
            <a:off x="3531362" y="2578586"/>
            <a:ext cx="110613" cy="273020"/>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52" name="Google Shape;852;p35"/>
          <p:cNvCxnSpPr/>
          <p:nvPr/>
        </p:nvCxnSpPr>
        <p:spPr>
          <a:xfrm>
            <a:off x="8264573" y="5389336"/>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853" name="Google Shape;853;p35"/>
          <p:cNvCxnSpPr/>
          <p:nvPr/>
        </p:nvCxnSpPr>
        <p:spPr>
          <a:xfrm>
            <a:off x="8376408" y="5389336"/>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854" name="Google Shape;854;p35"/>
          <p:cNvCxnSpPr/>
          <p:nvPr/>
        </p:nvCxnSpPr>
        <p:spPr>
          <a:xfrm>
            <a:off x="8488243" y="5389336"/>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855" name="Google Shape;855;p35"/>
          <p:cNvCxnSpPr/>
          <p:nvPr/>
        </p:nvCxnSpPr>
        <p:spPr>
          <a:xfrm>
            <a:off x="8600078" y="5389336"/>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856" name="Google Shape;856;p35"/>
          <p:cNvCxnSpPr/>
          <p:nvPr/>
        </p:nvCxnSpPr>
        <p:spPr>
          <a:xfrm>
            <a:off x="8711913" y="5389336"/>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857" name="Google Shape;857;p35"/>
          <p:cNvCxnSpPr/>
          <p:nvPr/>
        </p:nvCxnSpPr>
        <p:spPr>
          <a:xfrm>
            <a:off x="8935583" y="5389336"/>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858" name="Google Shape;858;p35"/>
          <p:cNvCxnSpPr/>
          <p:nvPr/>
        </p:nvCxnSpPr>
        <p:spPr>
          <a:xfrm>
            <a:off x="9047418" y="5389336"/>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859" name="Google Shape;859;p35"/>
          <p:cNvCxnSpPr/>
          <p:nvPr/>
        </p:nvCxnSpPr>
        <p:spPr>
          <a:xfrm>
            <a:off x="9159253" y="5389336"/>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860" name="Google Shape;860;p35"/>
          <p:cNvCxnSpPr/>
          <p:nvPr/>
        </p:nvCxnSpPr>
        <p:spPr>
          <a:xfrm>
            <a:off x="9271088" y="5389336"/>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861" name="Google Shape;861;p35"/>
          <p:cNvCxnSpPr/>
          <p:nvPr/>
        </p:nvCxnSpPr>
        <p:spPr>
          <a:xfrm>
            <a:off x="9382923" y="5389336"/>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862" name="Google Shape;862;p35"/>
          <p:cNvCxnSpPr/>
          <p:nvPr/>
        </p:nvCxnSpPr>
        <p:spPr>
          <a:xfrm>
            <a:off x="9494758" y="5389336"/>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863" name="Google Shape;863;p35"/>
          <p:cNvCxnSpPr/>
          <p:nvPr/>
        </p:nvCxnSpPr>
        <p:spPr>
          <a:xfrm>
            <a:off x="9606593" y="5389336"/>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864" name="Google Shape;864;p35"/>
          <p:cNvCxnSpPr/>
          <p:nvPr/>
        </p:nvCxnSpPr>
        <p:spPr>
          <a:xfrm>
            <a:off x="8823748" y="5389336"/>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865" name="Google Shape;865;p35"/>
          <p:cNvCxnSpPr/>
          <p:nvPr/>
        </p:nvCxnSpPr>
        <p:spPr>
          <a:xfrm>
            <a:off x="8325308" y="5537926"/>
            <a:ext cx="1203960" cy="0"/>
          </a:xfrm>
          <a:prstGeom prst="straightConnector1">
            <a:avLst/>
          </a:prstGeom>
          <a:noFill/>
          <a:ln w="9525" cap="flat" cmpd="sng">
            <a:solidFill>
              <a:srgbClr val="FF0000"/>
            </a:solidFill>
            <a:prstDash val="solid"/>
            <a:miter lim="800000"/>
            <a:headEnd type="none" w="sm" len="sm"/>
            <a:tailEnd type="none" w="sm" len="sm"/>
          </a:ln>
        </p:spPr>
      </p:cxnSp>
      <p:cxnSp>
        <p:nvCxnSpPr>
          <p:cNvPr id="866" name="Google Shape;866;p35"/>
          <p:cNvCxnSpPr/>
          <p:nvPr/>
        </p:nvCxnSpPr>
        <p:spPr>
          <a:xfrm>
            <a:off x="8325308" y="5389336"/>
            <a:ext cx="1203960" cy="0"/>
          </a:xfrm>
          <a:prstGeom prst="straightConnector1">
            <a:avLst/>
          </a:prstGeom>
          <a:noFill/>
          <a:ln w="9525" cap="flat" cmpd="sng">
            <a:solidFill>
              <a:srgbClr val="FF0000"/>
            </a:solidFill>
            <a:prstDash val="solid"/>
            <a:miter lim="800000"/>
            <a:headEnd type="none" w="sm" len="sm"/>
            <a:tailEnd type="none" w="sm" len="sm"/>
          </a:ln>
        </p:spPr>
      </p:cxnSp>
      <p:sp>
        <p:nvSpPr>
          <p:cNvPr id="867" name="Google Shape;867;p35"/>
          <p:cNvSpPr/>
          <p:nvPr/>
        </p:nvSpPr>
        <p:spPr>
          <a:xfrm>
            <a:off x="9435393" y="5353209"/>
            <a:ext cx="284253" cy="202837"/>
          </a:xfrm>
          <a:prstGeom prst="right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8" name="Google Shape;868;p35"/>
          <p:cNvSpPr/>
          <p:nvPr/>
        </p:nvSpPr>
        <p:spPr>
          <a:xfrm>
            <a:off x="8238189" y="5353209"/>
            <a:ext cx="284253" cy="202837"/>
          </a:xfrm>
          <a:prstGeom prst="right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9" name="Google Shape;869;p35"/>
          <p:cNvSpPr/>
          <p:nvPr/>
        </p:nvSpPr>
        <p:spPr>
          <a:xfrm>
            <a:off x="9490058" y="5324928"/>
            <a:ext cx="110613" cy="273020"/>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0" name="Google Shape;870;p35"/>
          <p:cNvSpPr/>
          <p:nvPr/>
        </p:nvSpPr>
        <p:spPr>
          <a:xfrm>
            <a:off x="8274000" y="5324928"/>
            <a:ext cx="110613" cy="273020"/>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1" name="Google Shape;871;p35"/>
          <p:cNvSpPr/>
          <p:nvPr/>
        </p:nvSpPr>
        <p:spPr>
          <a:xfrm>
            <a:off x="3579779" y="2178989"/>
            <a:ext cx="1108953" cy="343359"/>
          </a:xfrm>
          <a:custGeom>
            <a:avLst/>
            <a:gdLst/>
            <a:ahLst/>
            <a:cxnLst/>
            <a:rect l="l" t="t" r="r" b="b"/>
            <a:pathLst>
              <a:path w="1108953" h="343359" extrusionOk="0">
                <a:moveTo>
                  <a:pt x="0" y="282109"/>
                </a:moveTo>
                <a:cubicBezTo>
                  <a:pt x="83496" y="141868"/>
                  <a:pt x="166992" y="1628"/>
                  <a:pt x="233464" y="7"/>
                </a:cubicBezTo>
                <a:cubicBezTo>
                  <a:pt x="299936" y="-1614"/>
                  <a:pt x="321013" y="265896"/>
                  <a:pt x="398834" y="272381"/>
                </a:cubicBezTo>
                <a:cubicBezTo>
                  <a:pt x="476655" y="278866"/>
                  <a:pt x="607978" y="27568"/>
                  <a:pt x="700391" y="38917"/>
                </a:cubicBezTo>
                <a:cubicBezTo>
                  <a:pt x="792804" y="50266"/>
                  <a:pt x="885216" y="319398"/>
                  <a:pt x="953310" y="340475"/>
                </a:cubicBezTo>
                <a:cubicBezTo>
                  <a:pt x="1021404" y="361552"/>
                  <a:pt x="1065178" y="263464"/>
                  <a:pt x="1108953" y="165377"/>
                </a:cubicBezTo>
              </a:path>
            </a:pathLst>
          </a:cu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2" name="Google Shape;872;p35"/>
          <p:cNvSpPr txBox="1"/>
          <p:nvPr/>
        </p:nvSpPr>
        <p:spPr>
          <a:xfrm>
            <a:off x="3186430" y="1809343"/>
            <a:ext cx="11471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LTR mRNA</a:t>
            </a:r>
            <a:endParaRPr sz="1800">
              <a:solidFill>
                <a:schemeClr val="dk1"/>
              </a:solidFill>
              <a:latin typeface="Calibri"/>
              <a:ea typeface="Calibri"/>
              <a:cs typeface="Calibri"/>
              <a:sym typeface="Calibri"/>
            </a:endParaRPr>
          </a:p>
        </p:txBody>
      </p:sp>
      <p:cxnSp>
        <p:nvCxnSpPr>
          <p:cNvPr id="873" name="Google Shape;873;p35"/>
          <p:cNvCxnSpPr/>
          <p:nvPr/>
        </p:nvCxnSpPr>
        <p:spPr>
          <a:xfrm rot="10800000">
            <a:off x="2354094" y="2324911"/>
            <a:ext cx="1116589" cy="0"/>
          </a:xfrm>
          <a:prstGeom prst="straightConnector1">
            <a:avLst/>
          </a:prstGeom>
          <a:noFill/>
          <a:ln w="9525" cap="flat" cmpd="sng">
            <a:solidFill>
              <a:schemeClr val="dk1"/>
            </a:solidFill>
            <a:prstDash val="solid"/>
            <a:miter lim="800000"/>
            <a:headEnd type="none" w="sm" len="sm"/>
            <a:tailEnd type="triangle" w="med" len="med"/>
          </a:ln>
        </p:spPr>
      </p:cxnSp>
      <p:sp>
        <p:nvSpPr>
          <p:cNvPr id="874" name="Google Shape;874;p35"/>
          <p:cNvSpPr/>
          <p:nvPr/>
        </p:nvSpPr>
        <p:spPr>
          <a:xfrm>
            <a:off x="1033379" y="3888684"/>
            <a:ext cx="1108953" cy="343359"/>
          </a:xfrm>
          <a:custGeom>
            <a:avLst/>
            <a:gdLst/>
            <a:ahLst/>
            <a:cxnLst/>
            <a:rect l="l" t="t" r="r" b="b"/>
            <a:pathLst>
              <a:path w="1108953" h="343359" extrusionOk="0">
                <a:moveTo>
                  <a:pt x="0" y="282109"/>
                </a:moveTo>
                <a:cubicBezTo>
                  <a:pt x="83496" y="141868"/>
                  <a:pt x="166992" y="1628"/>
                  <a:pt x="233464" y="7"/>
                </a:cubicBezTo>
                <a:cubicBezTo>
                  <a:pt x="299936" y="-1614"/>
                  <a:pt x="321013" y="265896"/>
                  <a:pt x="398834" y="272381"/>
                </a:cubicBezTo>
                <a:cubicBezTo>
                  <a:pt x="476655" y="278866"/>
                  <a:pt x="607978" y="27568"/>
                  <a:pt x="700391" y="38917"/>
                </a:cubicBezTo>
                <a:cubicBezTo>
                  <a:pt x="792804" y="50266"/>
                  <a:pt x="885216" y="319398"/>
                  <a:pt x="953310" y="340475"/>
                </a:cubicBezTo>
                <a:cubicBezTo>
                  <a:pt x="1021404" y="361552"/>
                  <a:pt x="1065178" y="263464"/>
                  <a:pt x="1108953" y="165377"/>
                </a:cubicBezTo>
              </a:path>
            </a:pathLst>
          </a:cu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75" name="Google Shape;875;p35"/>
          <p:cNvCxnSpPr/>
          <p:nvPr/>
        </p:nvCxnSpPr>
        <p:spPr>
          <a:xfrm>
            <a:off x="1887959" y="2522348"/>
            <a:ext cx="0" cy="1014279"/>
          </a:xfrm>
          <a:prstGeom prst="straightConnector1">
            <a:avLst/>
          </a:prstGeom>
          <a:noFill/>
          <a:ln w="9525" cap="flat" cmpd="sng">
            <a:solidFill>
              <a:schemeClr val="dk1"/>
            </a:solidFill>
            <a:prstDash val="solid"/>
            <a:miter lim="800000"/>
            <a:headEnd type="none" w="sm" len="sm"/>
            <a:tailEnd type="triangle" w="med" len="med"/>
          </a:ln>
        </p:spPr>
      </p:cxnSp>
      <p:sp>
        <p:nvSpPr>
          <p:cNvPr id="876" name="Google Shape;876;p35"/>
          <p:cNvSpPr/>
          <p:nvPr/>
        </p:nvSpPr>
        <p:spPr>
          <a:xfrm>
            <a:off x="1326096" y="2230998"/>
            <a:ext cx="1108953" cy="343359"/>
          </a:xfrm>
          <a:custGeom>
            <a:avLst/>
            <a:gdLst/>
            <a:ahLst/>
            <a:cxnLst/>
            <a:rect l="l" t="t" r="r" b="b"/>
            <a:pathLst>
              <a:path w="1108953" h="343359" extrusionOk="0">
                <a:moveTo>
                  <a:pt x="0" y="282109"/>
                </a:moveTo>
                <a:cubicBezTo>
                  <a:pt x="83496" y="141868"/>
                  <a:pt x="166992" y="1628"/>
                  <a:pt x="233464" y="7"/>
                </a:cubicBezTo>
                <a:cubicBezTo>
                  <a:pt x="299936" y="-1614"/>
                  <a:pt x="321013" y="265896"/>
                  <a:pt x="398834" y="272381"/>
                </a:cubicBezTo>
                <a:cubicBezTo>
                  <a:pt x="476655" y="278866"/>
                  <a:pt x="607978" y="27568"/>
                  <a:pt x="700391" y="38917"/>
                </a:cubicBezTo>
                <a:cubicBezTo>
                  <a:pt x="792804" y="50266"/>
                  <a:pt x="885216" y="319398"/>
                  <a:pt x="953310" y="340475"/>
                </a:cubicBezTo>
                <a:cubicBezTo>
                  <a:pt x="1021404" y="361552"/>
                  <a:pt x="1065178" y="263464"/>
                  <a:pt x="1108953" y="165377"/>
                </a:cubicBezTo>
              </a:path>
            </a:pathLst>
          </a:cu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7" name="Google Shape;877;p35"/>
          <p:cNvSpPr/>
          <p:nvPr/>
        </p:nvSpPr>
        <p:spPr>
          <a:xfrm>
            <a:off x="1772240" y="3986329"/>
            <a:ext cx="280295" cy="297315"/>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8" name="Google Shape;878;p35"/>
          <p:cNvSpPr/>
          <p:nvPr/>
        </p:nvSpPr>
        <p:spPr>
          <a:xfrm>
            <a:off x="855281" y="3439029"/>
            <a:ext cx="1439694" cy="1242763"/>
          </a:xfrm>
          <a:prstGeom prst="ellipse">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9" name="Google Shape;879;p35"/>
          <p:cNvSpPr txBox="1"/>
          <p:nvPr/>
        </p:nvSpPr>
        <p:spPr>
          <a:xfrm>
            <a:off x="1527231" y="4290718"/>
            <a:ext cx="18947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Retrotranscription</a:t>
            </a:r>
            <a:endParaRPr sz="1800">
              <a:solidFill>
                <a:schemeClr val="dk1"/>
              </a:solidFill>
              <a:latin typeface="Calibri"/>
              <a:ea typeface="Calibri"/>
              <a:cs typeface="Calibri"/>
              <a:sym typeface="Calibri"/>
            </a:endParaRPr>
          </a:p>
        </p:txBody>
      </p:sp>
      <p:cxnSp>
        <p:nvCxnSpPr>
          <p:cNvPr id="880" name="Google Shape;880;p35"/>
          <p:cNvCxnSpPr/>
          <p:nvPr/>
        </p:nvCxnSpPr>
        <p:spPr>
          <a:xfrm rot="10800000" flipH="1">
            <a:off x="2435049" y="3636077"/>
            <a:ext cx="1594809" cy="478035"/>
          </a:xfrm>
          <a:prstGeom prst="straightConnector1">
            <a:avLst/>
          </a:prstGeom>
          <a:noFill/>
          <a:ln w="9525" cap="flat" cmpd="sng">
            <a:solidFill>
              <a:schemeClr val="dk1"/>
            </a:solidFill>
            <a:prstDash val="solid"/>
            <a:miter lim="800000"/>
            <a:headEnd type="none" w="sm" len="sm"/>
            <a:tailEnd type="triangle" w="med" len="med"/>
          </a:ln>
        </p:spPr>
      </p:cxnSp>
      <p:sp>
        <p:nvSpPr>
          <p:cNvPr id="881" name="Google Shape;881;p35"/>
          <p:cNvSpPr/>
          <p:nvPr/>
        </p:nvSpPr>
        <p:spPr>
          <a:xfrm>
            <a:off x="4231866" y="3388314"/>
            <a:ext cx="280295" cy="297315"/>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2" name="Google Shape;882;p35"/>
          <p:cNvSpPr/>
          <p:nvPr/>
        </p:nvSpPr>
        <p:spPr>
          <a:xfrm>
            <a:off x="3704176" y="3390663"/>
            <a:ext cx="280295" cy="297315"/>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3" name="Google Shape;883;p35"/>
          <p:cNvSpPr txBox="1"/>
          <p:nvPr/>
        </p:nvSpPr>
        <p:spPr>
          <a:xfrm>
            <a:off x="3687399" y="3751537"/>
            <a:ext cx="25442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Integration via integrases</a:t>
            </a:r>
            <a:endParaRPr sz="1800">
              <a:solidFill>
                <a:schemeClr val="dk1"/>
              </a:solidFill>
              <a:latin typeface="Calibri"/>
              <a:ea typeface="Calibri"/>
              <a:cs typeface="Calibri"/>
              <a:sym typeface="Calibri"/>
            </a:endParaRPr>
          </a:p>
        </p:txBody>
      </p:sp>
      <p:cxnSp>
        <p:nvCxnSpPr>
          <p:cNvPr id="884" name="Google Shape;884;p35"/>
          <p:cNvCxnSpPr/>
          <p:nvPr/>
        </p:nvCxnSpPr>
        <p:spPr>
          <a:xfrm>
            <a:off x="8274000" y="5914417"/>
            <a:ext cx="1445646" cy="0"/>
          </a:xfrm>
          <a:prstGeom prst="straightConnector1">
            <a:avLst/>
          </a:prstGeom>
          <a:noFill/>
          <a:ln w="9525" cap="flat" cmpd="sng">
            <a:solidFill>
              <a:schemeClr val="accent1"/>
            </a:solidFill>
            <a:prstDash val="solid"/>
            <a:miter lim="800000"/>
            <a:headEnd type="none" w="sm" len="sm"/>
            <a:tailEnd type="none" w="sm" len="sm"/>
          </a:ln>
        </p:spPr>
      </p:cxnSp>
      <p:cxnSp>
        <p:nvCxnSpPr>
          <p:cNvPr id="885" name="Google Shape;885;p35"/>
          <p:cNvCxnSpPr/>
          <p:nvPr/>
        </p:nvCxnSpPr>
        <p:spPr>
          <a:xfrm>
            <a:off x="8274000" y="6144957"/>
            <a:ext cx="1445646" cy="0"/>
          </a:xfrm>
          <a:prstGeom prst="straightConnector1">
            <a:avLst/>
          </a:prstGeom>
          <a:noFill/>
          <a:ln w="9525" cap="flat" cmpd="sng">
            <a:solidFill>
              <a:schemeClr val="accent1"/>
            </a:solidFill>
            <a:prstDash val="solid"/>
            <a:miter lim="800000"/>
            <a:headEnd type="none" w="sm" len="sm"/>
            <a:tailEnd type="none" w="sm" len="sm"/>
          </a:ln>
        </p:spPr>
      </p:cxnSp>
      <p:cxnSp>
        <p:nvCxnSpPr>
          <p:cNvPr id="886" name="Google Shape;886;p35"/>
          <p:cNvCxnSpPr/>
          <p:nvPr/>
        </p:nvCxnSpPr>
        <p:spPr>
          <a:xfrm>
            <a:off x="8274000" y="6281146"/>
            <a:ext cx="1445646" cy="0"/>
          </a:xfrm>
          <a:prstGeom prst="straightConnector1">
            <a:avLst/>
          </a:prstGeom>
          <a:noFill/>
          <a:ln w="9525" cap="flat" cmpd="sng">
            <a:solidFill>
              <a:schemeClr val="accent1"/>
            </a:solidFill>
            <a:prstDash val="solid"/>
            <a:miter lim="800000"/>
            <a:headEnd type="none" w="sm" len="sm"/>
            <a:tailEnd type="none" w="sm" len="sm"/>
          </a:ln>
        </p:spPr>
      </p:cxnSp>
      <p:cxnSp>
        <p:nvCxnSpPr>
          <p:cNvPr id="887" name="Google Shape;887;p35"/>
          <p:cNvCxnSpPr/>
          <p:nvPr/>
        </p:nvCxnSpPr>
        <p:spPr>
          <a:xfrm>
            <a:off x="8274000" y="6028225"/>
            <a:ext cx="1445646" cy="0"/>
          </a:xfrm>
          <a:prstGeom prst="straightConnector1">
            <a:avLst/>
          </a:prstGeom>
          <a:noFill/>
          <a:ln w="9525" cap="flat" cmpd="sng">
            <a:solidFill>
              <a:schemeClr val="accent1"/>
            </a:solidFill>
            <a:prstDash val="solid"/>
            <a:miter lim="800000"/>
            <a:headEnd type="none" w="sm" len="sm"/>
            <a:tailEnd type="none" w="sm" len="sm"/>
          </a:ln>
        </p:spPr>
      </p:cxnSp>
      <p:cxnSp>
        <p:nvCxnSpPr>
          <p:cNvPr id="888" name="Google Shape;888;p35"/>
          <p:cNvCxnSpPr/>
          <p:nvPr/>
        </p:nvCxnSpPr>
        <p:spPr>
          <a:xfrm>
            <a:off x="9490058" y="6443274"/>
            <a:ext cx="229588" cy="0"/>
          </a:xfrm>
          <a:prstGeom prst="straightConnector1">
            <a:avLst/>
          </a:prstGeom>
          <a:noFill/>
          <a:ln w="9525" cap="flat" cmpd="sng">
            <a:solidFill>
              <a:schemeClr val="accent1"/>
            </a:solidFill>
            <a:prstDash val="solid"/>
            <a:miter lim="800000"/>
            <a:headEnd type="none" w="sm" len="sm"/>
            <a:tailEnd type="none" w="sm" len="sm"/>
          </a:ln>
        </p:spPr>
      </p:cxnSp>
      <p:cxnSp>
        <p:nvCxnSpPr>
          <p:cNvPr id="889" name="Google Shape;889;p35"/>
          <p:cNvCxnSpPr/>
          <p:nvPr/>
        </p:nvCxnSpPr>
        <p:spPr>
          <a:xfrm>
            <a:off x="9485877" y="6556764"/>
            <a:ext cx="229588" cy="0"/>
          </a:xfrm>
          <a:prstGeom prst="straightConnector1">
            <a:avLst/>
          </a:prstGeom>
          <a:noFill/>
          <a:ln w="9525" cap="flat" cmpd="sng">
            <a:solidFill>
              <a:schemeClr val="accent1"/>
            </a:solidFill>
            <a:prstDash val="solid"/>
            <a:miter lim="800000"/>
            <a:headEnd type="none" w="sm" len="sm"/>
            <a:tailEnd type="none" w="sm" len="sm"/>
          </a:ln>
        </p:spPr>
      </p:cxnSp>
      <p:cxnSp>
        <p:nvCxnSpPr>
          <p:cNvPr id="890" name="Google Shape;890;p35"/>
          <p:cNvCxnSpPr/>
          <p:nvPr/>
        </p:nvCxnSpPr>
        <p:spPr>
          <a:xfrm>
            <a:off x="9482105" y="6660526"/>
            <a:ext cx="229588" cy="0"/>
          </a:xfrm>
          <a:prstGeom prst="straightConnector1">
            <a:avLst/>
          </a:prstGeom>
          <a:noFill/>
          <a:ln w="9525" cap="flat" cmpd="sng">
            <a:solidFill>
              <a:schemeClr val="accent1"/>
            </a:solidFill>
            <a:prstDash val="solid"/>
            <a:miter lim="800000"/>
            <a:headEnd type="none" w="sm" len="sm"/>
            <a:tailEnd type="none" w="sm" len="sm"/>
          </a:ln>
        </p:spPr>
      </p:cxnSp>
      <p:sp>
        <p:nvSpPr>
          <p:cNvPr id="891" name="Google Shape;891;p35"/>
          <p:cNvSpPr txBox="1"/>
          <p:nvPr/>
        </p:nvSpPr>
        <p:spPr>
          <a:xfrm>
            <a:off x="9873574" y="6372098"/>
            <a:ext cx="102855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Solo-LTR </a:t>
            </a:r>
            <a:endParaRPr sz="1800">
              <a:solidFill>
                <a:schemeClr val="dk1"/>
              </a:solidFill>
              <a:latin typeface="Calibri"/>
              <a:ea typeface="Calibri"/>
              <a:cs typeface="Calibri"/>
              <a:sym typeface="Calibri"/>
            </a:endParaRPr>
          </a:p>
        </p:txBody>
      </p:sp>
      <p:sp>
        <p:nvSpPr>
          <p:cNvPr id="892" name="Google Shape;892;p35"/>
          <p:cNvSpPr txBox="1"/>
          <p:nvPr/>
        </p:nvSpPr>
        <p:spPr>
          <a:xfrm>
            <a:off x="7502090" y="6372098"/>
            <a:ext cx="7360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NAHR</a:t>
            </a:r>
            <a:endParaRPr sz="1800">
              <a:solidFill>
                <a:schemeClr val="dk1"/>
              </a:solidFill>
              <a:latin typeface="Calibri"/>
              <a:ea typeface="Calibri"/>
              <a:cs typeface="Calibri"/>
              <a:sym typeface="Calibri"/>
            </a:endParaRPr>
          </a:p>
        </p:txBody>
      </p:sp>
      <p:sp>
        <p:nvSpPr>
          <p:cNvPr id="2" name="Google Shape;174;p8">
            <a:extLst>
              <a:ext uri="{FF2B5EF4-FFF2-40B4-BE49-F238E27FC236}">
                <a16:creationId xmlns:a16="http://schemas.microsoft.com/office/drawing/2014/main" id="{B94DFC91-9BB7-D96C-564D-78DFDCB20026}"/>
              </a:ext>
            </a:extLst>
          </p:cNvPr>
          <p:cNvSpPr txBox="1"/>
          <p:nvPr/>
        </p:nvSpPr>
        <p:spPr>
          <a:xfrm>
            <a:off x="1983230" y="131702"/>
            <a:ext cx="8225541" cy="646941"/>
          </a:xfrm>
          <a:prstGeom prst="roundRect">
            <a:avLst/>
          </a:prstGeom>
          <a:solidFill>
            <a:srgbClr val="F4F9F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LTR </a:t>
            </a:r>
            <a:r>
              <a:rPr lang="de-CH" sz="3200" b="1" i="0" u="none" strike="noStrike" cap="none" dirty="0" err="1">
                <a:solidFill>
                  <a:schemeClr val="dk1"/>
                </a:solidFill>
                <a:latin typeface="Avenir"/>
                <a:ea typeface="Avenir"/>
                <a:cs typeface="Avenir"/>
                <a:sym typeface="Avenir"/>
              </a:rPr>
              <a:t>retrotransposons</a:t>
            </a:r>
            <a:endParaRPr sz="3200" b="1" i="0" u="none" strike="noStrike" cap="none" dirty="0">
              <a:solidFill>
                <a:schemeClr val="dk1"/>
              </a:solidFill>
              <a:latin typeface="Avenir"/>
              <a:ea typeface="Avenir"/>
              <a:cs typeface="Avenir"/>
              <a:sym typeface="Aveni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8" name="Google Shape;898;p36"/>
          <p:cNvSpPr/>
          <p:nvPr/>
        </p:nvSpPr>
        <p:spPr>
          <a:xfrm>
            <a:off x="320512" y="1263191"/>
            <a:ext cx="5590094" cy="3516199"/>
          </a:xfrm>
          <a:prstGeom prst="roundRect">
            <a:avLst>
              <a:gd name="adj" fmla="val 16667"/>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9" name="Google Shape;899;p36"/>
          <p:cNvSpPr/>
          <p:nvPr/>
        </p:nvSpPr>
        <p:spPr>
          <a:xfrm>
            <a:off x="2496983" y="1527141"/>
            <a:ext cx="3159099" cy="3035433"/>
          </a:xfrm>
          <a:prstGeom prst="ellipse">
            <a:avLst/>
          </a:prstGeom>
          <a:noFill/>
          <a:ln w="28575"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00" name="Google Shape;900;p36"/>
          <p:cNvGrpSpPr/>
          <p:nvPr/>
        </p:nvGrpSpPr>
        <p:grpSpPr>
          <a:xfrm>
            <a:off x="1394607" y="2842182"/>
            <a:ext cx="386499" cy="353506"/>
            <a:chOff x="1394607" y="2738487"/>
            <a:chExt cx="386499" cy="353506"/>
          </a:xfrm>
        </p:grpSpPr>
        <p:sp>
          <p:nvSpPr>
            <p:cNvPr id="901" name="Google Shape;901;p36"/>
            <p:cNvSpPr/>
            <p:nvPr/>
          </p:nvSpPr>
          <p:spPr>
            <a:xfrm>
              <a:off x="1394607" y="2738487"/>
              <a:ext cx="386499" cy="282804"/>
            </a:xfrm>
            <a:prstGeom prst="ellipse">
              <a:avLst/>
            </a:prstGeom>
            <a:solidFill>
              <a:schemeClr val="accent3"/>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2" name="Google Shape;902;p36"/>
            <p:cNvSpPr/>
            <p:nvPr/>
          </p:nvSpPr>
          <p:spPr>
            <a:xfrm>
              <a:off x="1403475" y="2950590"/>
              <a:ext cx="368765" cy="141403"/>
            </a:xfrm>
            <a:prstGeom prst="ellipse">
              <a:avLst/>
            </a:prstGeom>
            <a:solidFill>
              <a:schemeClr val="accent3"/>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903" name="Google Shape;903;p36"/>
          <p:cNvSpPr txBox="1"/>
          <p:nvPr/>
        </p:nvSpPr>
        <p:spPr>
          <a:xfrm>
            <a:off x="404002" y="1505387"/>
            <a:ext cx="93371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200">
                <a:solidFill>
                  <a:srgbClr val="757070"/>
                </a:solidFill>
                <a:latin typeface="Avenir"/>
                <a:ea typeface="Avenir"/>
                <a:cs typeface="Avenir"/>
                <a:sym typeface="Avenir"/>
              </a:rPr>
              <a:t>Cytoplasm</a:t>
            </a:r>
            <a:endParaRPr sz="1200">
              <a:solidFill>
                <a:srgbClr val="757070"/>
              </a:solidFill>
              <a:latin typeface="Avenir"/>
              <a:ea typeface="Avenir"/>
              <a:cs typeface="Avenir"/>
              <a:sym typeface="Avenir"/>
            </a:endParaRPr>
          </a:p>
        </p:txBody>
      </p:sp>
      <p:sp>
        <p:nvSpPr>
          <p:cNvPr id="904" name="Google Shape;904;p36"/>
          <p:cNvSpPr txBox="1"/>
          <p:nvPr/>
        </p:nvSpPr>
        <p:spPr>
          <a:xfrm>
            <a:off x="404002" y="2879890"/>
            <a:ext cx="89639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200">
                <a:solidFill>
                  <a:srgbClr val="757070"/>
                </a:solidFill>
                <a:latin typeface="Avenir"/>
                <a:ea typeface="Avenir"/>
                <a:cs typeface="Avenir"/>
                <a:sym typeface="Avenir"/>
              </a:rPr>
              <a:t>Ribosome</a:t>
            </a:r>
            <a:endParaRPr sz="1200">
              <a:solidFill>
                <a:srgbClr val="757070"/>
              </a:solidFill>
              <a:latin typeface="Avenir"/>
              <a:ea typeface="Avenir"/>
              <a:cs typeface="Avenir"/>
              <a:sym typeface="Avenir"/>
            </a:endParaRPr>
          </a:p>
        </p:txBody>
      </p:sp>
      <p:sp>
        <p:nvSpPr>
          <p:cNvPr id="905" name="Google Shape;905;p36"/>
          <p:cNvSpPr txBox="1"/>
          <p:nvPr/>
        </p:nvSpPr>
        <p:spPr>
          <a:xfrm>
            <a:off x="3699668" y="1643886"/>
            <a:ext cx="75373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200">
                <a:solidFill>
                  <a:srgbClr val="757070"/>
                </a:solidFill>
                <a:latin typeface="Avenir"/>
                <a:ea typeface="Avenir"/>
                <a:cs typeface="Avenir"/>
                <a:sym typeface="Avenir"/>
              </a:rPr>
              <a:t>Nucleus</a:t>
            </a:r>
            <a:endParaRPr sz="1200">
              <a:solidFill>
                <a:srgbClr val="757070"/>
              </a:solidFill>
              <a:latin typeface="Avenir"/>
              <a:ea typeface="Avenir"/>
              <a:cs typeface="Avenir"/>
              <a:sym typeface="Avenir"/>
            </a:endParaRPr>
          </a:p>
        </p:txBody>
      </p:sp>
      <p:cxnSp>
        <p:nvCxnSpPr>
          <p:cNvPr id="906" name="Google Shape;906;p36"/>
          <p:cNvCxnSpPr/>
          <p:nvPr/>
        </p:nvCxnSpPr>
        <p:spPr>
          <a:xfrm>
            <a:off x="3133090" y="2792432"/>
            <a:ext cx="2041650" cy="0"/>
          </a:xfrm>
          <a:prstGeom prst="straightConnector1">
            <a:avLst/>
          </a:prstGeom>
          <a:noFill/>
          <a:ln w="9525" cap="flat" cmpd="sng">
            <a:solidFill>
              <a:schemeClr val="dk1"/>
            </a:solidFill>
            <a:prstDash val="solid"/>
            <a:miter lim="800000"/>
            <a:headEnd type="none" w="sm" len="sm"/>
            <a:tailEnd type="none" w="sm" len="sm"/>
          </a:ln>
        </p:spPr>
      </p:cxnSp>
      <p:cxnSp>
        <p:nvCxnSpPr>
          <p:cNvPr id="907" name="Google Shape;907;p36"/>
          <p:cNvCxnSpPr/>
          <p:nvPr/>
        </p:nvCxnSpPr>
        <p:spPr>
          <a:xfrm>
            <a:off x="3133090" y="2642994"/>
            <a:ext cx="2041649" cy="0"/>
          </a:xfrm>
          <a:prstGeom prst="straightConnector1">
            <a:avLst/>
          </a:prstGeom>
          <a:noFill/>
          <a:ln w="9525" cap="flat" cmpd="sng">
            <a:solidFill>
              <a:schemeClr val="dk1"/>
            </a:solidFill>
            <a:prstDash val="solid"/>
            <a:miter lim="800000"/>
            <a:headEnd type="none" w="sm" len="sm"/>
            <a:tailEnd type="none" w="sm" len="sm"/>
          </a:ln>
        </p:spPr>
      </p:cxnSp>
      <p:cxnSp>
        <p:nvCxnSpPr>
          <p:cNvPr id="908" name="Google Shape;908;p36"/>
          <p:cNvCxnSpPr/>
          <p:nvPr/>
        </p:nvCxnSpPr>
        <p:spPr>
          <a:xfrm>
            <a:off x="3298265"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909" name="Google Shape;909;p36"/>
          <p:cNvCxnSpPr/>
          <p:nvPr/>
        </p:nvCxnSpPr>
        <p:spPr>
          <a:xfrm>
            <a:off x="5087620"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910" name="Google Shape;910;p36"/>
          <p:cNvCxnSpPr/>
          <p:nvPr/>
        </p:nvCxnSpPr>
        <p:spPr>
          <a:xfrm>
            <a:off x="3521935"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911" name="Google Shape;911;p36"/>
          <p:cNvCxnSpPr/>
          <p:nvPr/>
        </p:nvCxnSpPr>
        <p:spPr>
          <a:xfrm>
            <a:off x="3410100"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912" name="Google Shape;912;p36"/>
          <p:cNvCxnSpPr/>
          <p:nvPr/>
        </p:nvCxnSpPr>
        <p:spPr>
          <a:xfrm>
            <a:off x="363377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913" name="Google Shape;913;p36"/>
          <p:cNvCxnSpPr/>
          <p:nvPr/>
        </p:nvCxnSpPr>
        <p:spPr>
          <a:xfrm>
            <a:off x="3745605"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914" name="Google Shape;914;p36"/>
          <p:cNvCxnSpPr/>
          <p:nvPr/>
        </p:nvCxnSpPr>
        <p:spPr>
          <a:xfrm>
            <a:off x="385744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915" name="Google Shape;915;p36"/>
          <p:cNvCxnSpPr/>
          <p:nvPr/>
        </p:nvCxnSpPr>
        <p:spPr>
          <a:xfrm>
            <a:off x="3969275"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916" name="Google Shape;916;p36"/>
          <p:cNvCxnSpPr/>
          <p:nvPr/>
        </p:nvCxnSpPr>
        <p:spPr>
          <a:xfrm>
            <a:off x="4192945"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917" name="Google Shape;917;p36"/>
          <p:cNvCxnSpPr/>
          <p:nvPr/>
        </p:nvCxnSpPr>
        <p:spPr>
          <a:xfrm>
            <a:off x="3186430"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918" name="Google Shape;918;p36"/>
          <p:cNvCxnSpPr/>
          <p:nvPr/>
        </p:nvCxnSpPr>
        <p:spPr>
          <a:xfrm>
            <a:off x="430478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919" name="Google Shape;919;p36"/>
          <p:cNvCxnSpPr/>
          <p:nvPr/>
        </p:nvCxnSpPr>
        <p:spPr>
          <a:xfrm>
            <a:off x="4416615"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920" name="Google Shape;920;p36"/>
          <p:cNvCxnSpPr/>
          <p:nvPr/>
        </p:nvCxnSpPr>
        <p:spPr>
          <a:xfrm>
            <a:off x="452845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921" name="Google Shape;921;p36"/>
          <p:cNvCxnSpPr/>
          <p:nvPr/>
        </p:nvCxnSpPr>
        <p:spPr>
          <a:xfrm>
            <a:off x="4640285"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922" name="Google Shape;922;p36"/>
          <p:cNvCxnSpPr/>
          <p:nvPr/>
        </p:nvCxnSpPr>
        <p:spPr>
          <a:xfrm>
            <a:off x="475212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923" name="Google Shape;923;p36"/>
          <p:cNvCxnSpPr/>
          <p:nvPr/>
        </p:nvCxnSpPr>
        <p:spPr>
          <a:xfrm>
            <a:off x="4975790"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924" name="Google Shape;924;p36"/>
          <p:cNvCxnSpPr/>
          <p:nvPr/>
        </p:nvCxnSpPr>
        <p:spPr>
          <a:xfrm>
            <a:off x="4863955" y="2642994"/>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925" name="Google Shape;925;p36"/>
          <p:cNvCxnSpPr/>
          <p:nvPr/>
        </p:nvCxnSpPr>
        <p:spPr>
          <a:xfrm>
            <a:off x="4081110" y="2642994"/>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926" name="Google Shape;926;p36"/>
          <p:cNvCxnSpPr/>
          <p:nvPr/>
        </p:nvCxnSpPr>
        <p:spPr>
          <a:xfrm>
            <a:off x="3582670" y="2791584"/>
            <a:ext cx="1203960" cy="0"/>
          </a:xfrm>
          <a:prstGeom prst="straightConnector1">
            <a:avLst/>
          </a:prstGeom>
          <a:noFill/>
          <a:ln w="9525" cap="flat" cmpd="sng">
            <a:solidFill>
              <a:srgbClr val="FF0000"/>
            </a:solidFill>
            <a:prstDash val="solid"/>
            <a:miter lim="800000"/>
            <a:headEnd type="none" w="sm" len="sm"/>
            <a:tailEnd type="none" w="sm" len="sm"/>
          </a:ln>
        </p:spPr>
      </p:cxnSp>
      <p:cxnSp>
        <p:nvCxnSpPr>
          <p:cNvPr id="927" name="Google Shape;927;p36"/>
          <p:cNvCxnSpPr/>
          <p:nvPr/>
        </p:nvCxnSpPr>
        <p:spPr>
          <a:xfrm>
            <a:off x="3582670" y="2642994"/>
            <a:ext cx="1203960" cy="0"/>
          </a:xfrm>
          <a:prstGeom prst="straightConnector1">
            <a:avLst/>
          </a:prstGeom>
          <a:noFill/>
          <a:ln w="9525" cap="flat" cmpd="sng">
            <a:solidFill>
              <a:srgbClr val="FF0000"/>
            </a:solidFill>
            <a:prstDash val="solid"/>
            <a:miter lim="800000"/>
            <a:headEnd type="none" w="sm" len="sm"/>
            <a:tailEnd type="none" w="sm" len="sm"/>
          </a:ln>
        </p:spPr>
      </p:cxnSp>
      <p:cxnSp>
        <p:nvCxnSpPr>
          <p:cNvPr id="928" name="Google Shape;928;p36"/>
          <p:cNvCxnSpPr/>
          <p:nvPr/>
        </p:nvCxnSpPr>
        <p:spPr>
          <a:xfrm>
            <a:off x="3421980" y="3536627"/>
            <a:ext cx="1376530" cy="0"/>
          </a:xfrm>
          <a:prstGeom prst="straightConnector1">
            <a:avLst/>
          </a:prstGeom>
          <a:noFill/>
          <a:ln w="9525" cap="flat" cmpd="sng">
            <a:solidFill>
              <a:schemeClr val="dk1"/>
            </a:solidFill>
            <a:prstDash val="solid"/>
            <a:miter lim="800000"/>
            <a:headEnd type="none" w="sm" len="sm"/>
            <a:tailEnd type="none" w="sm" len="sm"/>
          </a:ln>
        </p:spPr>
      </p:cxnSp>
      <p:cxnSp>
        <p:nvCxnSpPr>
          <p:cNvPr id="929" name="Google Shape;929;p36"/>
          <p:cNvCxnSpPr/>
          <p:nvPr/>
        </p:nvCxnSpPr>
        <p:spPr>
          <a:xfrm>
            <a:off x="3421980" y="3387189"/>
            <a:ext cx="1376530" cy="0"/>
          </a:xfrm>
          <a:prstGeom prst="straightConnector1">
            <a:avLst/>
          </a:prstGeom>
          <a:noFill/>
          <a:ln w="9525" cap="flat" cmpd="sng">
            <a:solidFill>
              <a:schemeClr val="dk1"/>
            </a:solidFill>
            <a:prstDash val="solid"/>
            <a:miter lim="800000"/>
            <a:headEnd type="none" w="sm" len="sm"/>
            <a:tailEnd type="none" w="sm" len="sm"/>
          </a:ln>
        </p:spPr>
      </p:cxnSp>
      <p:cxnSp>
        <p:nvCxnSpPr>
          <p:cNvPr id="930" name="Google Shape;930;p36"/>
          <p:cNvCxnSpPr/>
          <p:nvPr/>
        </p:nvCxnSpPr>
        <p:spPr>
          <a:xfrm>
            <a:off x="358251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931" name="Google Shape;931;p36"/>
          <p:cNvCxnSpPr/>
          <p:nvPr/>
        </p:nvCxnSpPr>
        <p:spPr>
          <a:xfrm>
            <a:off x="3470683"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932" name="Google Shape;932;p36"/>
          <p:cNvCxnSpPr/>
          <p:nvPr/>
        </p:nvCxnSpPr>
        <p:spPr>
          <a:xfrm>
            <a:off x="3694353"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933" name="Google Shape;933;p36"/>
          <p:cNvCxnSpPr/>
          <p:nvPr/>
        </p:nvCxnSpPr>
        <p:spPr>
          <a:xfrm>
            <a:off x="380618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934" name="Google Shape;934;p36"/>
          <p:cNvCxnSpPr/>
          <p:nvPr/>
        </p:nvCxnSpPr>
        <p:spPr>
          <a:xfrm>
            <a:off x="3918023"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935" name="Google Shape;935;p36"/>
          <p:cNvCxnSpPr/>
          <p:nvPr/>
        </p:nvCxnSpPr>
        <p:spPr>
          <a:xfrm>
            <a:off x="402985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936" name="Google Shape;936;p36"/>
          <p:cNvCxnSpPr/>
          <p:nvPr/>
        </p:nvCxnSpPr>
        <p:spPr>
          <a:xfrm>
            <a:off x="425352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937" name="Google Shape;937;p36"/>
          <p:cNvCxnSpPr/>
          <p:nvPr/>
        </p:nvCxnSpPr>
        <p:spPr>
          <a:xfrm>
            <a:off x="4365363"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938" name="Google Shape;938;p36"/>
          <p:cNvCxnSpPr/>
          <p:nvPr/>
        </p:nvCxnSpPr>
        <p:spPr>
          <a:xfrm>
            <a:off x="447719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939" name="Google Shape;939;p36"/>
          <p:cNvCxnSpPr/>
          <p:nvPr/>
        </p:nvCxnSpPr>
        <p:spPr>
          <a:xfrm>
            <a:off x="4589033"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940" name="Google Shape;940;p36"/>
          <p:cNvCxnSpPr/>
          <p:nvPr/>
        </p:nvCxnSpPr>
        <p:spPr>
          <a:xfrm>
            <a:off x="4700868" y="3387189"/>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941" name="Google Shape;941;p36"/>
          <p:cNvCxnSpPr/>
          <p:nvPr/>
        </p:nvCxnSpPr>
        <p:spPr>
          <a:xfrm>
            <a:off x="4141693" y="3387189"/>
            <a:ext cx="0" cy="149438"/>
          </a:xfrm>
          <a:prstGeom prst="straightConnector1">
            <a:avLst/>
          </a:prstGeom>
          <a:noFill/>
          <a:ln w="9525" cap="flat" cmpd="sng">
            <a:solidFill>
              <a:schemeClr val="dk1"/>
            </a:solidFill>
            <a:prstDash val="solid"/>
            <a:miter lim="800000"/>
            <a:headEnd type="none" w="sm" len="sm"/>
            <a:tailEnd type="none" w="sm" len="sm"/>
          </a:ln>
        </p:spPr>
      </p:cxnSp>
      <p:sp>
        <p:nvSpPr>
          <p:cNvPr id="942" name="Google Shape;942;p36"/>
          <p:cNvSpPr txBox="1"/>
          <p:nvPr/>
        </p:nvSpPr>
        <p:spPr>
          <a:xfrm>
            <a:off x="320512" y="952630"/>
            <a:ext cx="266284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400" b="1">
                <a:solidFill>
                  <a:schemeClr val="dk1"/>
                </a:solidFill>
                <a:latin typeface="Avenir"/>
                <a:ea typeface="Avenir"/>
                <a:cs typeface="Avenir"/>
                <a:sym typeface="Avenir"/>
              </a:rPr>
              <a:t>Where/when/how in the cell</a:t>
            </a:r>
            <a:endParaRPr sz="1400" b="1">
              <a:solidFill>
                <a:schemeClr val="dk1"/>
              </a:solidFill>
              <a:latin typeface="Avenir"/>
              <a:ea typeface="Avenir"/>
              <a:cs typeface="Avenir"/>
              <a:sym typeface="Avenir"/>
            </a:endParaRPr>
          </a:p>
        </p:txBody>
      </p:sp>
      <p:sp>
        <p:nvSpPr>
          <p:cNvPr id="943" name="Google Shape;943;p36"/>
          <p:cNvSpPr txBox="1"/>
          <p:nvPr/>
        </p:nvSpPr>
        <p:spPr>
          <a:xfrm>
            <a:off x="288585" y="4858674"/>
            <a:ext cx="5622021"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400" b="1">
                <a:solidFill>
                  <a:schemeClr val="dk1"/>
                </a:solidFill>
                <a:latin typeface="Avenir"/>
                <a:ea typeface="Avenir"/>
                <a:cs typeface="Avenir"/>
                <a:sym typeface="Avenir"/>
              </a:rPr>
              <a:t>Target site preference and TSD</a:t>
            </a: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There can be specificity for target site (e.g., TA, TTAA) and there can be specific target site duplication length (e.g., 8 bp)</a:t>
            </a:r>
            <a:endParaRPr/>
          </a:p>
        </p:txBody>
      </p:sp>
      <p:sp>
        <p:nvSpPr>
          <p:cNvPr id="944" name="Google Shape;944;p36"/>
          <p:cNvSpPr txBox="1"/>
          <p:nvPr/>
        </p:nvSpPr>
        <p:spPr>
          <a:xfrm>
            <a:off x="6096001" y="952630"/>
            <a:ext cx="6096000" cy="1600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400" b="1">
                <a:solidFill>
                  <a:schemeClr val="dk1"/>
                </a:solidFill>
                <a:latin typeface="Avenir"/>
                <a:ea typeface="Avenir"/>
                <a:cs typeface="Avenir"/>
                <a:sym typeface="Avenir"/>
              </a:rPr>
              <a:t>Requirements for mobility</a:t>
            </a:r>
            <a:endParaRPr sz="1400" b="1">
              <a:solidFill>
                <a:schemeClr val="dk1"/>
              </a:solidFill>
              <a:latin typeface="Avenir"/>
              <a:ea typeface="Avenir"/>
              <a:cs typeface="Avenir"/>
              <a:sym typeface="Aveni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Transcription: promoter for pol II -&gt; mRNA + polyA</a:t>
            </a:r>
            <a:endParaRPr sz="1400">
              <a:solidFill>
                <a:schemeClr val="dk1"/>
              </a:solidFill>
              <a:latin typeface="Avenir"/>
              <a:ea typeface="Avenir"/>
              <a:cs typeface="Avenir"/>
              <a:sym typeface="Aveni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Mobilisation and integration: transposase (Tase)</a:t>
            </a: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Replication: dependent on host DNA replication</a:t>
            </a:r>
            <a:endParaRPr sz="1400">
              <a:solidFill>
                <a:schemeClr val="dk1"/>
              </a:solidFill>
              <a:latin typeface="Avenir"/>
              <a:ea typeface="Avenir"/>
              <a:cs typeface="Avenir"/>
              <a:sym typeface="Aveni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Recognition site in TIRs allows for both </a:t>
            </a:r>
            <a:r>
              <a:rPr lang="de-CH" sz="1400" i="1">
                <a:solidFill>
                  <a:schemeClr val="dk1"/>
                </a:solidFill>
                <a:latin typeface="Avenir"/>
                <a:ea typeface="Avenir"/>
                <a:cs typeface="Avenir"/>
                <a:sym typeface="Avenir"/>
              </a:rPr>
              <a:t>cis</a:t>
            </a:r>
            <a:r>
              <a:rPr lang="de-CH" sz="1400">
                <a:solidFill>
                  <a:schemeClr val="dk1"/>
                </a:solidFill>
                <a:latin typeface="Avenir"/>
                <a:ea typeface="Avenir"/>
                <a:cs typeface="Avenir"/>
                <a:sym typeface="Avenir"/>
              </a:rPr>
              <a:t>- and trans-mobilisation  (with different probabilities)</a:t>
            </a: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Might have introns</a:t>
            </a:r>
            <a:endParaRPr sz="1400">
              <a:solidFill>
                <a:schemeClr val="dk1"/>
              </a:solidFill>
              <a:latin typeface="Avenir"/>
              <a:ea typeface="Avenir"/>
              <a:cs typeface="Avenir"/>
              <a:sym typeface="Avenir"/>
            </a:endParaRPr>
          </a:p>
        </p:txBody>
      </p:sp>
      <p:sp>
        <p:nvSpPr>
          <p:cNvPr id="945" name="Google Shape;945;p36"/>
          <p:cNvSpPr txBox="1"/>
          <p:nvPr/>
        </p:nvSpPr>
        <p:spPr>
          <a:xfrm>
            <a:off x="6095999" y="4858674"/>
            <a:ext cx="2142190" cy="11695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400" b="1">
                <a:solidFill>
                  <a:schemeClr val="dk1"/>
                </a:solidFill>
                <a:latin typeface="Avenir"/>
                <a:ea typeface="Avenir"/>
                <a:cs typeface="Avenir"/>
                <a:sym typeface="Avenir"/>
              </a:rPr>
              <a:t>Content of new copies</a:t>
            </a:r>
            <a:endParaRPr sz="1400" b="1">
              <a:solidFill>
                <a:schemeClr val="dk1"/>
              </a:solidFill>
              <a:latin typeface="Avenir"/>
              <a:ea typeface="Avenir"/>
              <a:cs typeface="Avenir"/>
              <a:sym typeface="Avenir"/>
            </a:endParaRPr>
          </a:p>
          <a:p>
            <a:pPr marL="0" marR="0" lvl="0" indent="0" algn="l" rtl="0">
              <a:spcBef>
                <a:spcPts val="0"/>
              </a:spcBef>
              <a:spcAft>
                <a:spcPts val="0"/>
              </a:spcAft>
              <a:buNone/>
            </a:pPr>
            <a:endParaRPr sz="1400" b="1">
              <a:solidFill>
                <a:schemeClr val="dk1"/>
              </a:solidFill>
              <a:latin typeface="Avenir"/>
              <a:ea typeface="Avenir"/>
              <a:cs typeface="Avenir"/>
              <a:sym typeface="Aveni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Mother copy</a:t>
            </a:r>
            <a:endParaRPr sz="1400">
              <a:solidFill>
                <a:schemeClr val="dk1"/>
              </a:solidFill>
              <a:latin typeface="Avenir"/>
              <a:ea typeface="Avenir"/>
              <a:cs typeface="Avenir"/>
              <a:sym typeface="Avenir"/>
            </a:endParaRPr>
          </a:p>
          <a:p>
            <a:pPr marL="0" marR="0" lvl="0" indent="0" algn="l" rtl="0">
              <a:spcBef>
                <a:spcPts val="0"/>
              </a:spcBef>
              <a:spcAft>
                <a:spcPts val="0"/>
              </a:spcAft>
              <a:buNone/>
            </a:pPr>
            <a:endParaRPr sz="1400">
              <a:solidFill>
                <a:schemeClr val="dk1"/>
              </a:solidFill>
              <a:latin typeface="Avenir"/>
              <a:ea typeface="Avenir"/>
              <a:cs typeface="Avenir"/>
              <a:sym typeface="Avenir"/>
            </a:endParaRPr>
          </a:p>
          <a:p>
            <a:pPr marL="0" marR="0" lvl="0" indent="0" algn="l" rtl="0">
              <a:spcBef>
                <a:spcPts val="0"/>
              </a:spcBef>
              <a:spcAft>
                <a:spcPts val="0"/>
              </a:spcAft>
              <a:buNone/>
            </a:pPr>
            <a:r>
              <a:rPr lang="de-CH" sz="1400">
                <a:solidFill>
                  <a:schemeClr val="dk1"/>
                </a:solidFill>
                <a:latin typeface="Avenir"/>
                <a:ea typeface="Avenir"/>
                <a:cs typeface="Avenir"/>
                <a:sym typeface="Avenir"/>
              </a:rPr>
              <a:t>Daughter copy</a:t>
            </a:r>
            <a:endParaRPr sz="1400">
              <a:solidFill>
                <a:schemeClr val="dk1"/>
              </a:solidFill>
              <a:latin typeface="Avenir"/>
              <a:ea typeface="Avenir"/>
              <a:cs typeface="Avenir"/>
              <a:sym typeface="Avenir"/>
            </a:endParaRPr>
          </a:p>
        </p:txBody>
      </p:sp>
      <p:sp>
        <p:nvSpPr>
          <p:cNvPr id="946" name="Google Shape;946;p36"/>
          <p:cNvSpPr/>
          <p:nvPr/>
        </p:nvSpPr>
        <p:spPr>
          <a:xfrm flipH="1">
            <a:off x="4664476" y="2606867"/>
            <a:ext cx="284253" cy="202837"/>
          </a:xfrm>
          <a:prstGeom prst="right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7" name="Google Shape;947;p36"/>
          <p:cNvSpPr/>
          <p:nvPr/>
        </p:nvSpPr>
        <p:spPr>
          <a:xfrm>
            <a:off x="3495551" y="2606867"/>
            <a:ext cx="284253" cy="202837"/>
          </a:xfrm>
          <a:prstGeom prst="right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8" name="Google Shape;948;p36"/>
          <p:cNvSpPr/>
          <p:nvPr/>
        </p:nvSpPr>
        <p:spPr>
          <a:xfrm>
            <a:off x="3540789" y="2578586"/>
            <a:ext cx="109494" cy="273021"/>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9" name="Google Shape;949;p36"/>
          <p:cNvSpPr/>
          <p:nvPr/>
        </p:nvSpPr>
        <p:spPr>
          <a:xfrm>
            <a:off x="4807296" y="2578586"/>
            <a:ext cx="109494" cy="273021"/>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0" name="Google Shape;950;p36"/>
          <p:cNvSpPr txBox="1"/>
          <p:nvPr/>
        </p:nvSpPr>
        <p:spPr>
          <a:xfrm>
            <a:off x="4736179" y="2498103"/>
            <a:ext cx="292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951" name="Google Shape;951;p36"/>
          <p:cNvSpPr txBox="1"/>
          <p:nvPr/>
        </p:nvSpPr>
        <p:spPr>
          <a:xfrm>
            <a:off x="3454134" y="2498103"/>
            <a:ext cx="292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952" name="Google Shape;952;p36"/>
          <p:cNvSpPr/>
          <p:nvPr/>
        </p:nvSpPr>
        <p:spPr>
          <a:xfrm>
            <a:off x="3629320" y="2261409"/>
            <a:ext cx="933253" cy="274613"/>
          </a:xfrm>
          <a:custGeom>
            <a:avLst/>
            <a:gdLst/>
            <a:ahLst/>
            <a:cxnLst/>
            <a:rect l="l" t="t" r="r" b="b"/>
            <a:pathLst>
              <a:path w="933253" h="274613" extrusionOk="0">
                <a:moveTo>
                  <a:pt x="0" y="198987"/>
                </a:moveTo>
                <a:cubicBezTo>
                  <a:pt x="135117" y="93721"/>
                  <a:pt x="270234" y="-11545"/>
                  <a:pt x="348791" y="1024"/>
                </a:cubicBezTo>
                <a:cubicBezTo>
                  <a:pt x="427348" y="13593"/>
                  <a:pt x="399068" y="266545"/>
                  <a:pt x="471340" y="274401"/>
                </a:cubicBezTo>
                <a:cubicBezTo>
                  <a:pt x="543612" y="282257"/>
                  <a:pt x="705439" y="70154"/>
                  <a:pt x="782424" y="48158"/>
                </a:cubicBezTo>
                <a:cubicBezTo>
                  <a:pt x="859409" y="26162"/>
                  <a:pt x="896331" y="84294"/>
                  <a:pt x="933253" y="142426"/>
                </a:cubicBezTo>
              </a:path>
            </a:pathLst>
          </a:cu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3" name="Google Shape;953;p36"/>
          <p:cNvSpPr txBox="1"/>
          <p:nvPr/>
        </p:nvSpPr>
        <p:spPr>
          <a:xfrm>
            <a:off x="3582518" y="1959700"/>
            <a:ext cx="12538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DNA mRNA</a:t>
            </a:r>
            <a:endParaRPr sz="1800">
              <a:solidFill>
                <a:schemeClr val="dk1"/>
              </a:solidFill>
              <a:latin typeface="Calibri"/>
              <a:ea typeface="Calibri"/>
              <a:cs typeface="Calibri"/>
              <a:sym typeface="Calibri"/>
            </a:endParaRPr>
          </a:p>
        </p:txBody>
      </p:sp>
      <p:cxnSp>
        <p:nvCxnSpPr>
          <p:cNvPr id="954" name="Google Shape;954;p36"/>
          <p:cNvCxnSpPr/>
          <p:nvPr/>
        </p:nvCxnSpPr>
        <p:spPr>
          <a:xfrm>
            <a:off x="8340603" y="5350058"/>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955" name="Google Shape;955;p36"/>
          <p:cNvCxnSpPr/>
          <p:nvPr/>
        </p:nvCxnSpPr>
        <p:spPr>
          <a:xfrm>
            <a:off x="8452438" y="5350058"/>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956" name="Google Shape;956;p36"/>
          <p:cNvCxnSpPr/>
          <p:nvPr/>
        </p:nvCxnSpPr>
        <p:spPr>
          <a:xfrm>
            <a:off x="8564273" y="5350058"/>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957" name="Google Shape;957;p36"/>
          <p:cNvCxnSpPr/>
          <p:nvPr/>
        </p:nvCxnSpPr>
        <p:spPr>
          <a:xfrm>
            <a:off x="8676108" y="5350058"/>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958" name="Google Shape;958;p36"/>
          <p:cNvCxnSpPr/>
          <p:nvPr/>
        </p:nvCxnSpPr>
        <p:spPr>
          <a:xfrm>
            <a:off x="8787943" y="5350058"/>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959" name="Google Shape;959;p36"/>
          <p:cNvCxnSpPr/>
          <p:nvPr/>
        </p:nvCxnSpPr>
        <p:spPr>
          <a:xfrm>
            <a:off x="9011613" y="5350058"/>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960" name="Google Shape;960;p36"/>
          <p:cNvCxnSpPr/>
          <p:nvPr/>
        </p:nvCxnSpPr>
        <p:spPr>
          <a:xfrm>
            <a:off x="9123448" y="5350058"/>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961" name="Google Shape;961;p36"/>
          <p:cNvCxnSpPr/>
          <p:nvPr/>
        </p:nvCxnSpPr>
        <p:spPr>
          <a:xfrm>
            <a:off x="9235283" y="5350058"/>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962" name="Google Shape;962;p36"/>
          <p:cNvCxnSpPr/>
          <p:nvPr/>
        </p:nvCxnSpPr>
        <p:spPr>
          <a:xfrm>
            <a:off x="9347118" y="5350058"/>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963" name="Google Shape;963;p36"/>
          <p:cNvCxnSpPr/>
          <p:nvPr/>
        </p:nvCxnSpPr>
        <p:spPr>
          <a:xfrm>
            <a:off x="9458953" y="5350058"/>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964" name="Google Shape;964;p36"/>
          <p:cNvCxnSpPr/>
          <p:nvPr/>
        </p:nvCxnSpPr>
        <p:spPr>
          <a:xfrm>
            <a:off x="9570788" y="5350058"/>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965" name="Google Shape;965;p36"/>
          <p:cNvCxnSpPr/>
          <p:nvPr/>
        </p:nvCxnSpPr>
        <p:spPr>
          <a:xfrm>
            <a:off x="9682623" y="5350058"/>
            <a:ext cx="0" cy="149438"/>
          </a:xfrm>
          <a:prstGeom prst="straightConnector1">
            <a:avLst/>
          </a:prstGeom>
          <a:noFill/>
          <a:ln w="9525" cap="flat" cmpd="sng">
            <a:solidFill>
              <a:schemeClr val="dk1"/>
            </a:solidFill>
            <a:prstDash val="solid"/>
            <a:miter lim="800000"/>
            <a:headEnd type="none" w="sm" len="sm"/>
            <a:tailEnd type="none" w="sm" len="sm"/>
          </a:ln>
        </p:spPr>
      </p:cxnSp>
      <p:cxnSp>
        <p:nvCxnSpPr>
          <p:cNvPr id="966" name="Google Shape;966;p36"/>
          <p:cNvCxnSpPr/>
          <p:nvPr/>
        </p:nvCxnSpPr>
        <p:spPr>
          <a:xfrm>
            <a:off x="8899778" y="5350058"/>
            <a:ext cx="0" cy="149438"/>
          </a:xfrm>
          <a:prstGeom prst="straightConnector1">
            <a:avLst/>
          </a:prstGeom>
          <a:noFill/>
          <a:ln w="9525" cap="flat" cmpd="sng">
            <a:solidFill>
              <a:srgbClr val="FF0000"/>
            </a:solidFill>
            <a:prstDash val="solid"/>
            <a:miter lim="800000"/>
            <a:headEnd type="none" w="sm" len="sm"/>
            <a:tailEnd type="none" w="sm" len="sm"/>
          </a:ln>
        </p:spPr>
      </p:cxnSp>
      <p:cxnSp>
        <p:nvCxnSpPr>
          <p:cNvPr id="967" name="Google Shape;967;p36"/>
          <p:cNvCxnSpPr/>
          <p:nvPr/>
        </p:nvCxnSpPr>
        <p:spPr>
          <a:xfrm>
            <a:off x="8401338" y="5498648"/>
            <a:ext cx="1203960" cy="0"/>
          </a:xfrm>
          <a:prstGeom prst="straightConnector1">
            <a:avLst/>
          </a:prstGeom>
          <a:noFill/>
          <a:ln w="9525" cap="flat" cmpd="sng">
            <a:solidFill>
              <a:srgbClr val="FF0000"/>
            </a:solidFill>
            <a:prstDash val="solid"/>
            <a:miter lim="800000"/>
            <a:headEnd type="none" w="sm" len="sm"/>
            <a:tailEnd type="none" w="sm" len="sm"/>
          </a:ln>
        </p:spPr>
      </p:cxnSp>
      <p:cxnSp>
        <p:nvCxnSpPr>
          <p:cNvPr id="968" name="Google Shape;968;p36"/>
          <p:cNvCxnSpPr/>
          <p:nvPr/>
        </p:nvCxnSpPr>
        <p:spPr>
          <a:xfrm>
            <a:off x="8401338" y="5350058"/>
            <a:ext cx="1203960" cy="0"/>
          </a:xfrm>
          <a:prstGeom prst="straightConnector1">
            <a:avLst/>
          </a:prstGeom>
          <a:noFill/>
          <a:ln w="9525" cap="flat" cmpd="sng">
            <a:solidFill>
              <a:srgbClr val="FF0000"/>
            </a:solidFill>
            <a:prstDash val="solid"/>
            <a:miter lim="800000"/>
            <a:headEnd type="none" w="sm" len="sm"/>
            <a:tailEnd type="none" w="sm" len="sm"/>
          </a:ln>
        </p:spPr>
      </p:cxnSp>
      <p:sp>
        <p:nvSpPr>
          <p:cNvPr id="969" name="Google Shape;969;p36"/>
          <p:cNvSpPr/>
          <p:nvPr/>
        </p:nvSpPr>
        <p:spPr>
          <a:xfrm flipH="1">
            <a:off x="9483144" y="5313931"/>
            <a:ext cx="284253" cy="202837"/>
          </a:xfrm>
          <a:prstGeom prst="right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0" name="Google Shape;970;p36"/>
          <p:cNvSpPr/>
          <p:nvPr/>
        </p:nvSpPr>
        <p:spPr>
          <a:xfrm>
            <a:off x="8314219" y="5313931"/>
            <a:ext cx="284253" cy="202837"/>
          </a:xfrm>
          <a:prstGeom prst="right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1" name="Google Shape;971;p36"/>
          <p:cNvSpPr/>
          <p:nvPr/>
        </p:nvSpPr>
        <p:spPr>
          <a:xfrm>
            <a:off x="8359457" y="5285650"/>
            <a:ext cx="109494" cy="273021"/>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2" name="Google Shape;972;p36"/>
          <p:cNvSpPr/>
          <p:nvPr/>
        </p:nvSpPr>
        <p:spPr>
          <a:xfrm>
            <a:off x="9625964" y="5285650"/>
            <a:ext cx="109494" cy="273021"/>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73" name="Google Shape;973;p36"/>
          <p:cNvCxnSpPr/>
          <p:nvPr/>
        </p:nvCxnSpPr>
        <p:spPr>
          <a:xfrm rot="10800000">
            <a:off x="2198451" y="2261409"/>
            <a:ext cx="1384067" cy="0"/>
          </a:xfrm>
          <a:prstGeom prst="straightConnector1">
            <a:avLst/>
          </a:prstGeom>
          <a:noFill/>
          <a:ln w="9525" cap="flat" cmpd="sng">
            <a:solidFill>
              <a:schemeClr val="dk1"/>
            </a:solidFill>
            <a:prstDash val="solid"/>
            <a:miter lim="800000"/>
            <a:headEnd type="none" w="sm" len="sm"/>
            <a:tailEnd type="triangle" w="med" len="med"/>
          </a:ln>
        </p:spPr>
      </p:cxnSp>
      <p:sp>
        <p:nvSpPr>
          <p:cNvPr id="974" name="Google Shape;974;p36"/>
          <p:cNvSpPr/>
          <p:nvPr/>
        </p:nvSpPr>
        <p:spPr>
          <a:xfrm>
            <a:off x="1165656" y="2220604"/>
            <a:ext cx="933253" cy="274613"/>
          </a:xfrm>
          <a:custGeom>
            <a:avLst/>
            <a:gdLst/>
            <a:ahLst/>
            <a:cxnLst/>
            <a:rect l="l" t="t" r="r" b="b"/>
            <a:pathLst>
              <a:path w="933253" h="274613" extrusionOk="0">
                <a:moveTo>
                  <a:pt x="0" y="198987"/>
                </a:moveTo>
                <a:cubicBezTo>
                  <a:pt x="135117" y="93721"/>
                  <a:pt x="270234" y="-11545"/>
                  <a:pt x="348791" y="1024"/>
                </a:cubicBezTo>
                <a:cubicBezTo>
                  <a:pt x="427348" y="13593"/>
                  <a:pt x="399068" y="266545"/>
                  <a:pt x="471340" y="274401"/>
                </a:cubicBezTo>
                <a:cubicBezTo>
                  <a:pt x="543612" y="282257"/>
                  <a:pt x="705439" y="70154"/>
                  <a:pt x="782424" y="48158"/>
                </a:cubicBezTo>
                <a:cubicBezTo>
                  <a:pt x="859409" y="26162"/>
                  <a:pt x="896331" y="84294"/>
                  <a:pt x="933253" y="142426"/>
                </a:cubicBezTo>
              </a:path>
            </a:pathLst>
          </a:cu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75" name="Google Shape;975;p36"/>
          <p:cNvCxnSpPr/>
          <p:nvPr/>
        </p:nvCxnSpPr>
        <p:spPr>
          <a:xfrm>
            <a:off x="1924637" y="2621602"/>
            <a:ext cx="0" cy="1030560"/>
          </a:xfrm>
          <a:prstGeom prst="straightConnector1">
            <a:avLst/>
          </a:prstGeom>
          <a:noFill/>
          <a:ln w="9525" cap="flat" cmpd="sng">
            <a:solidFill>
              <a:schemeClr val="dk1"/>
            </a:solidFill>
            <a:prstDash val="solid"/>
            <a:miter lim="800000"/>
            <a:headEnd type="none" w="sm" len="sm"/>
            <a:tailEnd type="triangle" w="med" len="med"/>
          </a:ln>
        </p:spPr>
      </p:cxnSp>
      <p:sp>
        <p:nvSpPr>
          <p:cNvPr id="976" name="Google Shape;976;p36"/>
          <p:cNvSpPr/>
          <p:nvPr/>
        </p:nvSpPr>
        <p:spPr>
          <a:xfrm>
            <a:off x="1679481" y="3803530"/>
            <a:ext cx="280295" cy="297315"/>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7" name="Google Shape;977;p36"/>
          <p:cNvSpPr txBox="1"/>
          <p:nvPr/>
        </p:nvSpPr>
        <p:spPr>
          <a:xfrm>
            <a:off x="1018118" y="3853158"/>
            <a:ext cx="5946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Tase</a:t>
            </a:r>
            <a:endParaRPr sz="1800">
              <a:solidFill>
                <a:schemeClr val="dk1"/>
              </a:solidFill>
              <a:latin typeface="Calibri"/>
              <a:ea typeface="Calibri"/>
              <a:cs typeface="Calibri"/>
              <a:sym typeface="Calibri"/>
            </a:endParaRPr>
          </a:p>
        </p:txBody>
      </p:sp>
      <p:cxnSp>
        <p:nvCxnSpPr>
          <p:cNvPr id="978" name="Google Shape;978;p36"/>
          <p:cNvCxnSpPr/>
          <p:nvPr/>
        </p:nvCxnSpPr>
        <p:spPr>
          <a:xfrm rot="10800000" flipH="1">
            <a:off x="2098909" y="2879890"/>
            <a:ext cx="1371774" cy="1072297"/>
          </a:xfrm>
          <a:prstGeom prst="straightConnector1">
            <a:avLst/>
          </a:prstGeom>
          <a:noFill/>
          <a:ln w="9525" cap="flat" cmpd="sng">
            <a:solidFill>
              <a:schemeClr val="dk1"/>
            </a:solidFill>
            <a:prstDash val="solid"/>
            <a:miter lim="800000"/>
            <a:headEnd type="none" w="sm" len="sm"/>
            <a:tailEnd type="triangle" w="med" len="med"/>
          </a:ln>
        </p:spPr>
      </p:cxnSp>
      <p:cxnSp>
        <p:nvCxnSpPr>
          <p:cNvPr id="979" name="Google Shape;979;p36"/>
          <p:cNvCxnSpPr/>
          <p:nvPr/>
        </p:nvCxnSpPr>
        <p:spPr>
          <a:xfrm rot="10800000" flipH="1">
            <a:off x="2063771" y="2933435"/>
            <a:ext cx="2650268" cy="1031207"/>
          </a:xfrm>
          <a:prstGeom prst="straightConnector1">
            <a:avLst/>
          </a:prstGeom>
          <a:noFill/>
          <a:ln w="9525" cap="flat" cmpd="sng">
            <a:solidFill>
              <a:schemeClr val="dk1"/>
            </a:solidFill>
            <a:prstDash val="solid"/>
            <a:miter lim="800000"/>
            <a:headEnd type="none" w="sm" len="sm"/>
            <a:tailEnd type="triangle" w="med" len="med"/>
          </a:ln>
        </p:spPr>
      </p:cxnSp>
      <p:sp>
        <p:nvSpPr>
          <p:cNvPr id="980" name="Google Shape;980;p36"/>
          <p:cNvSpPr/>
          <p:nvPr/>
        </p:nvSpPr>
        <p:spPr>
          <a:xfrm>
            <a:off x="3456024" y="2777582"/>
            <a:ext cx="280295" cy="297315"/>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36"/>
          <p:cNvSpPr/>
          <p:nvPr/>
        </p:nvSpPr>
        <p:spPr>
          <a:xfrm>
            <a:off x="4747005" y="2734054"/>
            <a:ext cx="280295" cy="297315"/>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82" name="Google Shape;982;p36"/>
          <p:cNvCxnSpPr/>
          <p:nvPr/>
        </p:nvCxnSpPr>
        <p:spPr>
          <a:xfrm>
            <a:off x="4095946" y="2879890"/>
            <a:ext cx="14299" cy="427514"/>
          </a:xfrm>
          <a:prstGeom prst="straightConnector1">
            <a:avLst/>
          </a:prstGeom>
          <a:noFill/>
          <a:ln w="9525" cap="flat" cmpd="sng">
            <a:solidFill>
              <a:schemeClr val="dk1"/>
            </a:solidFill>
            <a:prstDash val="solid"/>
            <a:miter lim="800000"/>
            <a:headEnd type="none" w="sm" len="sm"/>
            <a:tailEnd type="triangle" w="med" len="med"/>
          </a:ln>
        </p:spPr>
      </p:cxnSp>
      <p:cxnSp>
        <p:nvCxnSpPr>
          <p:cNvPr id="983" name="Google Shape;983;p36"/>
          <p:cNvCxnSpPr/>
          <p:nvPr/>
        </p:nvCxnSpPr>
        <p:spPr>
          <a:xfrm>
            <a:off x="8359457" y="5992238"/>
            <a:ext cx="1407940" cy="0"/>
          </a:xfrm>
          <a:prstGeom prst="straightConnector1">
            <a:avLst/>
          </a:prstGeom>
          <a:noFill/>
          <a:ln w="9525" cap="flat" cmpd="sng">
            <a:solidFill>
              <a:schemeClr val="accent1"/>
            </a:solidFill>
            <a:prstDash val="solid"/>
            <a:miter lim="800000"/>
            <a:headEnd type="none" w="sm" len="sm"/>
            <a:tailEnd type="none" w="sm" len="sm"/>
          </a:ln>
        </p:spPr>
      </p:cxnSp>
      <p:cxnSp>
        <p:nvCxnSpPr>
          <p:cNvPr id="984" name="Google Shape;984;p36"/>
          <p:cNvCxnSpPr/>
          <p:nvPr/>
        </p:nvCxnSpPr>
        <p:spPr>
          <a:xfrm>
            <a:off x="8359457" y="6079786"/>
            <a:ext cx="1407940" cy="0"/>
          </a:xfrm>
          <a:prstGeom prst="straightConnector1">
            <a:avLst/>
          </a:prstGeom>
          <a:noFill/>
          <a:ln w="9525" cap="flat" cmpd="sng">
            <a:solidFill>
              <a:schemeClr val="accent1"/>
            </a:solidFill>
            <a:prstDash val="solid"/>
            <a:miter lim="800000"/>
            <a:headEnd type="none" w="sm" len="sm"/>
            <a:tailEnd type="none" w="sm" len="sm"/>
          </a:ln>
        </p:spPr>
      </p:cxnSp>
      <p:cxnSp>
        <p:nvCxnSpPr>
          <p:cNvPr id="985" name="Google Shape;985;p36"/>
          <p:cNvCxnSpPr/>
          <p:nvPr/>
        </p:nvCxnSpPr>
        <p:spPr>
          <a:xfrm>
            <a:off x="8359457" y="5904689"/>
            <a:ext cx="1407940" cy="0"/>
          </a:xfrm>
          <a:prstGeom prst="straightConnector1">
            <a:avLst/>
          </a:prstGeom>
          <a:noFill/>
          <a:ln w="9525" cap="flat" cmpd="sng">
            <a:solidFill>
              <a:schemeClr val="accent1"/>
            </a:solidFill>
            <a:prstDash val="solid"/>
            <a:miter lim="800000"/>
            <a:headEnd type="none" w="sm" len="sm"/>
            <a:tailEnd type="none" w="sm" len="sm"/>
          </a:ln>
        </p:spPr>
      </p:cxnSp>
      <p:cxnSp>
        <p:nvCxnSpPr>
          <p:cNvPr id="986" name="Google Shape;986;p36"/>
          <p:cNvCxnSpPr/>
          <p:nvPr/>
        </p:nvCxnSpPr>
        <p:spPr>
          <a:xfrm>
            <a:off x="8359457" y="6293796"/>
            <a:ext cx="239015" cy="0"/>
          </a:xfrm>
          <a:prstGeom prst="straightConnector1">
            <a:avLst/>
          </a:prstGeom>
          <a:noFill/>
          <a:ln w="9525" cap="flat" cmpd="sng">
            <a:solidFill>
              <a:schemeClr val="accent1"/>
            </a:solidFill>
            <a:prstDash val="solid"/>
            <a:miter lim="800000"/>
            <a:headEnd type="none" w="sm" len="sm"/>
            <a:tailEnd type="none" w="sm" len="sm"/>
          </a:ln>
        </p:spPr>
      </p:cxnSp>
      <p:cxnSp>
        <p:nvCxnSpPr>
          <p:cNvPr id="987" name="Google Shape;987;p36"/>
          <p:cNvCxnSpPr/>
          <p:nvPr/>
        </p:nvCxnSpPr>
        <p:spPr>
          <a:xfrm>
            <a:off x="9506456" y="6293796"/>
            <a:ext cx="239015" cy="0"/>
          </a:xfrm>
          <a:prstGeom prst="straightConnector1">
            <a:avLst/>
          </a:prstGeom>
          <a:noFill/>
          <a:ln w="9525" cap="flat" cmpd="sng">
            <a:solidFill>
              <a:schemeClr val="accent1"/>
            </a:solidFill>
            <a:prstDash val="solid"/>
            <a:miter lim="800000"/>
            <a:headEnd type="none" w="sm" len="sm"/>
            <a:tailEnd type="none" w="sm" len="sm"/>
          </a:ln>
        </p:spPr>
      </p:cxnSp>
      <p:cxnSp>
        <p:nvCxnSpPr>
          <p:cNvPr id="988" name="Google Shape;988;p36"/>
          <p:cNvCxnSpPr/>
          <p:nvPr/>
        </p:nvCxnSpPr>
        <p:spPr>
          <a:xfrm>
            <a:off x="8564273" y="6293796"/>
            <a:ext cx="942183" cy="0"/>
          </a:xfrm>
          <a:prstGeom prst="straightConnector1">
            <a:avLst/>
          </a:prstGeom>
          <a:noFill/>
          <a:ln w="9525" cap="flat" cmpd="sng">
            <a:solidFill>
              <a:schemeClr val="accent2"/>
            </a:solidFill>
            <a:prstDash val="solid"/>
            <a:miter lim="800000"/>
            <a:headEnd type="none" w="sm" len="sm"/>
            <a:tailEnd type="none" w="sm" len="sm"/>
          </a:ln>
        </p:spPr>
      </p:cxnSp>
      <p:sp>
        <p:nvSpPr>
          <p:cNvPr id="989" name="Google Shape;989;p36"/>
          <p:cNvSpPr txBox="1"/>
          <p:nvPr/>
        </p:nvSpPr>
        <p:spPr>
          <a:xfrm>
            <a:off x="9773241" y="6167334"/>
            <a:ext cx="227389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a:solidFill>
                  <a:schemeClr val="dk1"/>
                </a:solidFill>
                <a:latin typeface="Calibri"/>
                <a:ea typeface="Calibri"/>
                <a:cs typeface="Calibri"/>
                <a:sym typeface="Calibri"/>
              </a:rPr>
              <a:t>Inclusion of extra DNA</a:t>
            </a:r>
            <a:endParaRPr/>
          </a:p>
          <a:p>
            <a:pPr marL="0" marR="0" lvl="0" indent="0" algn="l" rtl="0">
              <a:spcBef>
                <a:spcPts val="0"/>
              </a:spcBef>
              <a:spcAft>
                <a:spcPts val="0"/>
              </a:spcAft>
              <a:buNone/>
            </a:pPr>
            <a:r>
              <a:rPr lang="de-CH" sz="1800">
                <a:solidFill>
                  <a:schemeClr val="dk1"/>
                </a:solidFill>
                <a:latin typeface="Calibri"/>
                <a:ea typeface="Calibri"/>
                <a:cs typeface="Calibri"/>
                <a:sym typeface="Calibri"/>
              </a:rPr>
              <a:t>or loss of ORFs</a:t>
            </a:r>
            <a:endParaRPr sz="1800">
              <a:solidFill>
                <a:schemeClr val="dk1"/>
              </a:solidFill>
              <a:latin typeface="Calibri"/>
              <a:ea typeface="Calibri"/>
              <a:cs typeface="Calibri"/>
              <a:sym typeface="Calibri"/>
            </a:endParaRPr>
          </a:p>
        </p:txBody>
      </p:sp>
      <p:cxnSp>
        <p:nvCxnSpPr>
          <p:cNvPr id="990" name="Google Shape;990;p36"/>
          <p:cNvCxnSpPr/>
          <p:nvPr/>
        </p:nvCxnSpPr>
        <p:spPr>
          <a:xfrm>
            <a:off x="8359456" y="6621294"/>
            <a:ext cx="239015" cy="0"/>
          </a:xfrm>
          <a:prstGeom prst="straightConnector1">
            <a:avLst/>
          </a:prstGeom>
          <a:noFill/>
          <a:ln w="9525" cap="flat" cmpd="sng">
            <a:solidFill>
              <a:schemeClr val="accent1"/>
            </a:solidFill>
            <a:prstDash val="solid"/>
            <a:miter lim="800000"/>
            <a:headEnd type="none" w="sm" len="sm"/>
            <a:tailEnd type="none" w="sm" len="sm"/>
          </a:ln>
        </p:spPr>
      </p:cxnSp>
      <p:cxnSp>
        <p:nvCxnSpPr>
          <p:cNvPr id="991" name="Google Shape;991;p36"/>
          <p:cNvCxnSpPr/>
          <p:nvPr/>
        </p:nvCxnSpPr>
        <p:spPr>
          <a:xfrm>
            <a:off x="9506455" y="6621294"/>
            <a:ext cx="239015" cy="0"/>
          </a:xfrm>
          <a:prstGeom prst="straightConnector1">
            <a:avLst/>
          </a:prstGeom>
          <a:noFill/>
          <a:ln w="9525" cap="flat" cmpd="sng">
            <a:solidFill>
              <a:schemeClr val="accent1"/>
            </a:solidFill>
            <a:prstDash val="solid"/>
            <a:miter lim="800000"/>
            <a:headEnd type="none" w="sm" len="sm"/>
            <a:tailEnd type="none" w="sm" len="sm"/>
          </a:ln>
        </p:spPr>
      </p:cxnSp>
      <p:sp>
        <p:nvSpPr>
          <p:cNvPr id="2" name="Google Shape;174;p8">
            <a:extLst>
              <a:ext uri="{FF2B5EF4-FFF2-40B4-BE49-F238E27FC236}">
                <a16:creationId xmlns:a16="http://schemas.microsoft.com/office/drawing/2014/main" id="{201FDEDC-C627-23A0-F7D2-7FA52E699C98}"/>
              </a:ext>
            </a:extLst>
          </p:cNvPr>
          <p:cNvSpPr txBox="1"/>
          <p:nvPr/>
        </p:nvSpPr>
        <p:spPr>
          <a:xfrm>
            <a:off x="1983230" y="131702"/>
            <a:ext cx="8225541" cy="646941"/>
          </a:xfrm>
          <a:prstGeom prst="roundRect">
            <a:avLst/>
          </a:prstGeom>
          <a:solidFill>
            <a:srgbClr val="F7F2FE"/>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DNA </a:t>
            </a:r>
            <a:r>
              <a:rPr lang="de-CH" sz="3200" b="1" i="0" u="none" strike="noStrike" cap="none" dirty="0" err="1">
                <a:solidFill>
                  <a:schemeClr val="dk1"/>
                </a:solidFill>
                <a:latin typeface="Avenir"/>
                <a:ea typeface="Avenir"/>
                <a:cs typeface="Avenir"/>
                <a:sym typeface="Avenir"/>
              </a:rPr>
              <a:t>transposons</a:t>
            </a:r>
            <a:r>
              <a:rPr lang="de-CH" sz="3200" b="1" i="0" u="none" strike="noStrike" cap="none" dirty="0">
                <a:solidFill>
                  <a:schemeClr val="dk1"/>
                </a:solidFill>
                <a:latin typeface="Avenir"/>
                <a:ea typeface="Avenir"/>
                <a:cs typeface="Avenir"/>
                <a:sym typeface="Avenir"/>
              </a:rPr>
              <a:t> (TIR)</a:t>
            </a:r>
            <a:endParaRPr sz="3200" b="1" i="0" u="none" strike="noStrike" cap="none" dirty="0">
              <a:solidFill>
                <a:schemeClr val="dk1"/>
              </a:solidFill>
              <a:latin typeface="Avenir"/>
              <a:ea typeface="Avenir"/>
              <a:cs typeface="Avenir"/>
              <a:sym typeface="Aveni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37"/>
          <p:cNvSpPr txBox="1"/>
          <p:nvPr/>
        </p:nvSpPr>
        <p:spPr>
          <a:xfrm>
            <a:off x="4293048" y="221942"/>
            <a:ext cx="3606052"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a:solidFill>
                  <a:schemeClr val="dk1"/>
                </a:solidFill>
                <a:latin typeface="Avenir"/>
                <a:ea typeface="Avenir"/>
                <a:cs typeface="Avenir"/>
                <a:sym typeface="Avenir"/>
              </a:rPr>
              <a:t>Group discussion</a:t>
            </a:r>
            <a:endParaRPr sz="3200" b="1">
              <a:solidFill>
                <a:schemeClr val="dk1"/>
              </a:solidFill>
              <a:latin typeface="Avenir"/>
              <a:ea typeface="Avenir"/>
              <a:cs typeface="Avenir"/>
              <a:sym typeface="Avenir"/>
            </a:endParaRPr>
          </a:p>
        </p:txBody>
      </p:sp>
      <p:sp>
        <p:nvSpPr>
          <p:cNvPr id="997" name="Google Shape;997;p37"/>
          <p:cNvSpPr txBox="1"/>
          <p:nvPr/>
        </p:nvSpPr>
        <p:spPr>
          <a:xfrm>
            <a:off x="1005526" y="1895101"/>
            <a:ext cx="10180948" cy="369331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de-CH" sz="1800" b="0" i="0" u="none" strike="noStrike" dirty="0" err="1">
                <a:solidFill>
                  <a:schemeClr val="dk1"/>
                </a:solidFill>
                <a:latin typeface="Avenir"/>
                <a:ea typeface="Avenir"/>
                <a:cs typeface="Avenir"/>
                <a:sym typeface="Avenir"/>
              </a:rPr>
              <a:t>How</a:t>
            </a:r>
            <a:r>
              <a:rPr lang="de-CH" sz="1800" b="0" i="0" u="none" strike="noStrike" dirty="0">
                <a:solidFill>
                  <a:schemeClr val="dk1"/>
                </a:solidFill>
                <a:latin typeface="Avenir"/>
                <a:ea typeface="Avenir"/>
                <a:cs typeface="Avenir"/>
                <a:sym typeface="Avenir"/>
              </a:rPr>
              <a:t> do LINE/SINE/LTR/DNA (</a:t>
            </a:r>
            <a:r>
              <a:rPr lang="de-CH" sz="1800" b="0" i="0" u="none" strike="noStrike" dirty="0" err="1">
                <a:solidFill>
                  <a:schemeClr val="dk1"/>
                </a:solidFill>
                <a:latin typeface="Avenir"/>
                <a:ea typeface="Avenir"/>
                <a:cs typeface="Avenir"/>
                <a:sym typeface="Avenir"/>
              </a:rPr>
              <a:t>retro</a:t>
            </a:r>
            <a:r>
              <a:rPr lang="de-CH" sz="1800" b="0" i="0" u="none" strike="noStrike" dirty="0">
                <a:solidFill>
                  <a:schemeClr val="dk1"/>
                </a:solidFill>
                <a:latin typeface="Avenir"/>
                <a:ea typeface="Avenir"/>
                <a:cs typeface="Avenir"/>
                <a:sym typeface="Avenir"/>
              </a:rPr>
              <a:t>)</a:t>
            </a:r>
            <a:r>
              <a:rPr lang="de-CH" sz="1800" b="0" i="0" u="none" strike="noStrike" dirty="0" err="1">
                <a:solidFill>
                  <a:schemeClr val="dk1"/>
                </a:solidFill>
                <a:latin typeface="Avenir"/>
                <a:ea typeface="Avenir"/>
                <a:cs typeface="Avenir"/>
                <a:sym typeface="Avenir"/>
              </a:rPr>
              <a:t>transposons</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get</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transcribed</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replicated</a:t>
            </a:r>
            <a:r>
              <a:rPr lang="de-CH" sz="1800" b="0" i="0" u="none" strike="noStrike" dirty="0">
                <a:solidFill>
                  <a:schemeClr val="dk1"/>
                </a:solidFill>
                <a:latin typeface="Avenir"/>
                <a:ea typeface="Avenir"/>
                <a:cs typeface="Avenir"/>
                <a:sym typeface="Avenir"/>
              </a:rPr>
              <a:t>, and </a:t>
            </a:r>
            <a:r>
              <a:rPr lang="de-CH" sz="1800" b="0" i="0" u="none" strike="noStrike" dirty="0" err="1">
                <a:solidFill>
                  <a:schemeClr val="dk1"/>
                </a:solidFill>
                <a:latin typeface="Avenir"/>
                <a:ea typeface="Avenir"/>
                <a:cs typeface="Avenir"/>
                <a:sym typeface="Avenir"/>
              </a:rPr>
              <a:t>integrated</a:t>
            </a:r>
            <a:r>
              <a:rPr lang="de-CH" sz="1800" b="0" i="0" u="none" strike="noStrike" dirty="0">
                <a:solidFill>
                  <a:schemeClr val="dk1"/>
                </a:solidFill>
                <a:latin typeface="Avenir"/>
                <a:ea typeface="Avenir"/>
                <a:cs typeface="Avenir"/>
                <a:sym typeface="Avenir"/>
              </a:rPr>
              <a:t>?</a:t>
            </a:r>
            <a:endParaRPr sz="1800" b="0" i="0" u="none" strike="noStrike" dirty="0">
              <a:solidFill>
                <a:srgbClr val="000000"/>
              </a:solidFill>
              <a:latin typeface="Avenir"/>
              <a:ea typeface="Avenir"/>
              <a:cs typeface="Avenir"/>
              <a:sym typeface="Avenir"/>
            </a:endParaRPr>
          </a:p>
          <a:p>
            <a:pPr marL="457200" marR="0" lvl="0" indent="-342900" algn="l" rtl="0">
              <a:spcBef>
                <a:spcPts val="0"/>
              </a:spcBef>
              <a:spcAft>
                <a:spcPts val="0"/>
              </a:spcAft>
              <a:buClr>
                <a:schemeClr val="dk1"/>
              </a:buClr>
              <a:buSzPts val="1800"/>
              <a:buFont typeface="+mj-lt"/>
              <a:buAutoNum type="arabicPeriod"/>
            </a:pPr>
            <a:endParaRPr sz="1800" b="0" i="0" u="none" strike="noStrike" dirty="0">
              <a:solidFill>
                <a:schemeClr val="dk1"/>
              </a:solidFill>
              <a:latin typeface="Avenir"/>
              <a:ea typeface="Avenir"/>
              <a:cs typeface="Avenir"/>
              <a:sym typeface="Avenir"/>
            </a:endParaRPr>
          </a:p>
          <a:p>
            <a:pPr marL="457200" marR="0" lvl="0" indent="-342900" algn="l" rtl="0">
              <a:spcBef>
                <a:spcPts val="0"/>
              </a:spcBef>
              <a:spcAft>
                <a:spcPts val="0"/>
              </a:spcAft>
              <a:buClr>
                <a:schemeClr val="dk1"/>
              </a:buClr>
              <a:buSzPts val="1800"/>
              <a:buFont typeface="+mj-lt"/>
              <a:buAutoNum type="arabicPeriod"/>
            </a:pPr>
            <a:endParaRPr sz="1800" b="0" i="0" u="none" strike="noStrike" dirty="0">
              <a:solidFill>
                <a:schemeClr val="dk1"/>
              </a:solidFill>
              <a:latin typeface="Avenir"/>
              <a:ea typeface="Avenir"/>
              <a:cs typeface="Avenir"/>
              <a:sym typeface="Avenir"/>
            </a:endParaRPr>
          </a:p>
          <a:p>
            <a:pPr marL="342900" marR="0" lvl="0" indent="-342900" algn="l" rtl="0">
              <a:spcBef>
                <a:spcPts val="0"/>
              </a:spcBef>
              <a:spcAft>
                <a:spcPts val="0"/>
              </a:spcAft>
              <a:buClr>
                <a:schemeClr val="dk1"/>
              </a:buClr>
              <a:buSzPts val="1800"/>
              <a:buFont typeface="+mj-lt"/>
              <a:buAutoNum type="arabicPeriod"/>
            </a:pPr>
            <a:r>
              <a:rPr lang="de-CH" sz="1800" b="0" i="0" u="none" strike="noStrike" dirty="0" err="1">
                <a:solidFill>
                  <a:schemeClr val="dk1"/>
                </a:solidFill>
                <a:latin typeface="Avenir"/>
                <a:ea typeface="Avenir"/>
                <a:cs typeface="Avenir"/>
                <a:sym typeface="Avenir"/>
              </a:rPr>
              <a:t>Where</a:t>
            </a:r>
            <a:r>
              <a:rPr lang="de-CH" sz="1800" b="0" i="0" u="none" strike="noStrike" dirty="0">
                <a:solidFill>
                  <a:schemeClr val="dk1"/>
                </a:solidFill>
                <a:latin typeface="Avenir"/>
                <a:ea typeface="Avenir"/>
                <a:cs typeface="Avenir"/>
                <a:sym typeface="Avenir"/>
              </a:rPr>
              <a:t> do </a:t>
            </a:r>
            <a:r>
              <a:rPr lang="de-CH" sz="1800" b="0" i="0" u="none" strike="noStrike" dirty="0" err="1">
                <a:solidFill>
                  <a:schemeClr val="dk1"/>
                </a:solidFill>
                <a:latin typeface="Avenir"/>
                <a:ea typeface="Avenir"/>
                <a:cs typeface="Avenir"/>
                <a:sym typeface="Avenir"/>
              </a:rPr>
              <a:t>these</a:t>
            </a:r>
            <a:r>
              <a:rPr lang="de-CH" sz="1800" b="0" i="0" u="none" strike="noStrike" dirty="0">
                <a:solidFill>
                  <a:schemeClr val="dk1"/>
                </a:solidFill>
                <a:latin typeface="Avenir"/>
                <a:ea typeface="Avenir"/>
                <a:cs typeface="Avenir"/>
                <a:sym typeface="Avenir"/>
              </a:rPr>
              <a:t> TEs jump, </a:t>
            </a:r>
            <a:r>
              <a:rPr lang="de-CH" sz="1800" b="0" i="0" u="none" strike="noStrike" dirty="0" err="1">
                <a:solidFill>
                  <a:schemeClr val="dk1"/>
                </a:solidFill>
                <a:latin typeface="Avenir"/>
                <a:ea typeface="Avenir"/>
                <a:cs typeface="Avenir"/>
                <a:sym typeface="Avenir"/>
              </a:rPr>
              <a:t>what</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happens</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to</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the</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new</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insertion</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site</a:t>
            </a:r>
            <a:r>
              <a:rPr lang="de-CH" sz="1800" b="0" i="0" u="none" strike="noStrike" dirty="0">
                <a:solidFill>
                  <a:schemeClr val="dk1"/>
                </a:solidFill>
                <a:latin typeface="Avenir"/>
                <a:ea typeface="Avenir"/>
                <a:cs typeface="Avenir"/>
                <a:sym typeface="Avenir"/>
              </a:rPr>
              <a:t>, and </a:t>
            </a:r>
            <a:r>
              <a:rPr lang="de-CH" sz="1800" b="0" i="0" u="none" strike="noStrike" dirty="0" err="1">
                <a:solidFill>
                  <a:schemeClr val="dk1"/>
                </a:solidFill>
                <a:latin typeface="Avenir"/>
                <a:ea typeface="Avenir"/>
                <a:cs typeface="Avenir"/>
                <a:sym typeface="Avenir"/>
              </a:rPr>
              <a:t>what</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happens</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to</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the</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new</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insertion</a:t>
            </a:r>
            <a:r>
              <a:rPr lang="de-CH" sz="1800" b="0" i="0" u="none" strike="noStrike" dirty="0">
                <a:solidFill>
                  <a:schemeClr val="dk1"/>
                </a:solidFill>
                <a:latin typeface="Avenir"/>
                <a:ea typeface="Avenir"/>
                <a:cs typeface="Avenir"/>
                <a:sym typeface="Avenir"/>
              </a:rPr>
              <a:t>?</a:t>
            </a:r>
            <a:endParaRPr dirty="0"/>
          </a:p>
          <a:p>
            <a:pPr marL="457200" marR="0" lvl="0" indent="-342900" algn="l" rtl="0">
              <a:spcBef>
                <a:spcPts val="0"/>
              </a:spcBef>
              <a:spcAft>
                <a:spcPts val="0"/>
              </a:spcAft>
              <a:buClr>
                <a:schemeClr val="dk1"/>
              </a:buClr>
              <a:buSzPts val="1800"/>
              <a:buFont typeface="+mj-lt"/>
              <a:buAutoNum type="arabicPeriod"/>
            </a:pPr>
            <a:endParaRPr sz="1800" b="0" i="0" u="none" strike="noStrike" dirty="0">
              <a:solidFill>
                <a:schemeClr val="dk1"/>
              </a:solidFill>
              <a:latin typeface="Avenir"/>
              <a:ea typeface="Avenir"/>
              <a:cs typeface="Avenir"/>
              <a:sym typeface="Avenir"/>
            </a:endParaRPr>
          </a:p>
          <a:p>
            <a:pPr marL="457200" marR="0" lvl="0" indent="-342900" algn="l" rtl="0">
              <a:spcBef>
                <a:spcPts val="0"/>
              </a:spcBef>
              <a:spcAft>
                <a:spcPts val="0"/>
              </a:spcAft>
              <a:buClr>
                <a:schemeClr val="dk1"/>
              </a:buClr>
              <a:buSzPts val="1800"/>
              <a:buFont typeface="+mj-lt"/>
              <a:buAutoNum type="arabicPeriod"/>
            </a:pPr>
            <a:endParaRPr sz="1800" b="0" i="0" u="none" strike="noStrike" dirty="0">
              <a:solidFill>
                <a:schemeClr val="dk1"/>
              </a:solidFill>
              <a:latin typeface="Avenir"/>
              <a:ea typeface="Avenir"/>
              <a:cs typeface="Avenir"/>
              <a:sym typeface="Avenir"/>
            </a:endParaRPr>
          </a:p>
          <a:p>
            <a:pPr marL="342900" marR="0" lvl="0" indent="-342900" algn="l" rtl="0">
              <a:spcBef>
                <a:spcPts val="0"/>
              </a:spcBef>
              <a:spcAft>
                <a:spcPts val="0"/>
              </a:spcAft>
              <a:buClr>
                <a:schemeClr val="dk1"/>
              </a:buClr>
              <a:buSzPts val="1800"/>
              <a:buFont typeface="Calibri"/>
              <a:buAutoNum type="arabicPeriod"/>
            </a:pPr>
            <a:r>
              <a:rPr lang="de-CH" sz="1800" b="0" i="0" u="none" strike="noStrike" dirty="0" err="1">
                <a:solidFill>
                  <a:schemeClr val="dk1"/>
                </a:solidFill>
                <a:latin typeface="Avenir"/>
                <a:ea typeface="Avenir"/>
                <a:cs typeface="Avenir"/>
                <a:sym typeface="Avenir"/>
              </a:rPr>
              <a:t>What</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does</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every</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new</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insertion</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contain</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or</a:t>
            </a:r>
            <a:r>
              <a:rPr lang="de-CH" sz="1800" b="0" i="0" u="none" strike="noStrike" dirty="0">
                <a:solidFill>
                  <a:schemeClr val="dk1"/>
                </a:solidFill>
                <a:latin typeface="Avenir"/>
                <a:ea typeface="Avenir"/>
                <a:cs typeface="Avenir"/>
                <a:sym typeface="Avenir"/>
              </a:rPr>
              <a:t> not </a:t>
            </a:r>
            <a:r>
              <a:rPr lang="de-CH" sz="1800" b="0" i="0" u="none" strike="noStrike" dirty="0" err="1">
                <a:solidFill>
                  <a:schemeClr val="dk1"/>
                </a:solidFill>
                <a:latin typeface="Avenir"/>
                <a:ea typeface="Avenir"/>
                <a:cs typeface="Avenir"/>
                <a:sym typeface="Avenir"/>
              </a:rPr>
              <a:t>contain</a:t>
            </a:r>
            <a:r>
              <a:rPr lang="de-CH" sz="1800" b="0" i="0" u="none" strike="noStrike" dirty="0">
                <a:solidFill>
                  <a:schemeClr val="dk1"/>
                </a:solidFill>
                <a:latin typeface="Avenir"/>
                <a:ea typeface="Avenir"/>
                <a:cs typeface="Avenir"/>
                <a:sym typeface="Avenir"/>
              </a:rPr>
              <a:t> and </a:t>
            </a:r>
            <a:r>
              <a:rPr lang="de-CH" sz="1800" b="0" i="0" u="none" strike="noStrike" dirty="0" err="1">
                <a:solidFill>
                  <a:schemeClr val="dk1"/>
                </a:solidFill>
                <a:latin typeface="Avenir"/>
                <a:ea typeface="Avenir"/>
                <a:cs typeface="Avenir"/>
                <a:sym typeface="Avenir"/>
              </a:rPr>
              <a:t>what</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consequences</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does</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this</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have</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for</a:t>
            </a:r>
            <a:r>
              <a:rPr lang="de-CH" sz="1800" b="0" i="0" u="none" strike="noStrike" dirty="0">
                <a:solidFill>
                  <a:schemeClr val="dk1"/>
                </a:solidFill>
                <a:latin typeface="Avenir"/>
                <a:ea typeface="Avenir"/>
                <a:cs typeface="Avenir"/>
                <a:sym typeface="Avenir"/>
              </a:rPr>
              <a:t> TE and host?</a:t>
            </a:r>
            <a:endParaRPr dirty="0"/>
          </a:p>
          <a:p>
            <a:pPr marL="457200" marR="0" lvl="0" indent="-342900" algn="l" rtl="0">
              <a:spcBef>
                <a:spcPts val="0"/>
              </a:spcBef>
              <a:spcAft>
                <a:spcPts val="0"/>
              </a:spcAft>
              <a:buClr>
                <a:schemeClr val="dk1"/>
              </a:buClr>
              <a:buSzPts val="1800"/>
              <a:buFont typeface="+mj-lt"/>
              <a:buAutoNum type="arabicPeriod"/>
            </a:pPr>
            <a:endParaRPr sz="1800" b="0" i="0" u="none" strike="noStrike" dirty="0">
              <a:solidFill>
                <a:schemeClr val="dk1"/>
              </a:solidFill>
              <a:latin typeface="Avenir"/>
              <a:ea typeface="Avenir"/>
              <a:cs typeface="Avenir"/>
              <a:sym typeface="Avenir"/>
            </a:endParaRPr>
          </a:p>
          <a:p>
            <a:pPr marL="457200" marR="0" lvl="0" indent="-342900" algn="l" rtl="0">
              <a:spcBef>
                <a:spcPts val="0"/>
              </a:spcBef>
              <a:spcAft>
                <a:spcPts val="0"/>
              </a:spcAft>
              <a:buClr>
                <a:schemeClr val="dk1"/>
              </a:buClr>
              <a:buSzPts val="1800"/>
              <a:buFont typeface="+mj-lt"/>
              <a:buAutoNum type="arabicPeriod"/>
            </a:pPr>
            <a:endParaRPr sz="1800" b="0" i="0" u="none" strike="noStrike" dirty="0">
              <a:solidFill>
                <a:schemeClr val="dk1"/>
              </a:solidFill>
              <a:latin typeface="Avenir"/>
              <a:ea typeface="Avenir"/>
              <a:cs typeface="Avenir"/>
              <a:sym typeface="Avenir"/>
            </a:endParaRPr>
          </a:p>
          <a:p>
            <a:pPr marL="342900" marR="0" lvl="0" indent="-342900" algn="l" rtl="0">
              <a:spcBef>
                <a:spcPts val="0"/>
              </a:spcBef>
              <a:spcAft>
                <a:spcPts val="0"/>
              </a:spcAft>
              <a:buClr>
                <a:schemeClr val="dk1"/>
              </a:buClr>
              <a:buSzPts val="1800"/>
              <a:buFont typeface="Calibri"/>
              <a:buAutoNum type="arabicPeriod"/>
            </a:pPr>
            <a:r>
              <a:rPr lang="de-CH" sz="1800" b="0" i="0" u="none" strike="noStrike" dirty="0">
                <a:solidFill>
                  <a:schemeClr val="dk1"/>
                </a:solidFill>
                <a:latin typeface="Avenir"/>
                <a:ea typeface="Avenir"/>
                <a:cs typeface="Avenir"/>
                <a:sym typeface="Avenir"/>
              </a:rPr>
              <a:t>In </a:t>
            </a:r>
            <a:r>
              <a:rPr lang="de-CH" sz="1800" b="0" i="0" u="none" strike="noStrike" dirty="0" err="1">
                <a:solidFill>
                  <a:schemeClr val="dk1"/>
                </a:solidFill>
                <a:latin typeface="Avenir"/>
                <a:ea typeface="Avenir"/>
                <a:cs typeface="Avenir"/>
                <a:sym typeface="Avenir"/>
              </a:rPr>
              <a:t>what</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state</a:t>
            </a:r>
            <a:r>
              <a:rPr lang="de-CH" sz="1800" b="0" i="0" u="none" strike="noStrike" dirty="0">
                <a:solidFill>
                  <a:schemeClr val="dk1"/>
                </a:solidFill>
                <a:latin typeface="Avenir"/>
                <a:ea typeface="Avenir"/>
                <a:cs typeface="Avenir"/>
                <a:sym typeface="Avenir"/>
              </a:rPr>
              <a:t> do </a:t>
            </a:r>
            <a:r>
              <a:rPr lang="de-CH" sz="1800" b="0" i="0" u="none" strike="noStrike" dirty="0" err="1">
                <a:solidFill>
                  <a:schemeClr val="dk1"/>
                </a:solidFill>
                <a:latin typeface="Avenir"/>
                <a:ea typeface="Avenir"/>
                <a:cs typeface="Avenir"/>
                <a:sym typeface="Avenir"/>
              </a:rPr>
              <a:t>these</a:t>
            </a:r>
            <a:r>
              <a:rPr lang="de-CH" sz="1800" b="0" i="0" u="none" strike="noStrike" dirty="0">
                <a:solidFill>
                  <a:schemeClr val="dk1"/>
                </a:solidFill>
                <a:latin typeface="Avenir"/>
                <a:ea typeface="Avenir"/>
                <a:cs typeface="Avenir"/>
                <a:sym typeface="Avenir"/>
              </a:rPr>
              <a:t> TEs </a:t>
            </a:r>
            <a:r>
              <a:rPr lang="de-CH" sz="1800" b="0" i="0" u="none" strike="noStrike" dirty="0" err="1">
                <a:solidFill>
                  <a:schemeClr val="dk1"/>
                </a:solidFill>
                <a:latin typeface="Avenir"/>
                <a:ea typeface="Avenir"/>
                <a:cs typeface="Avenir"/>
                <a:sym typeface="Avenir"/>
              </a:rPr>
              <a:t>show</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up</a:t>
            </a:r>
            <a:r>
              <a:rPr lang="de-CH" sz="1800" b="0" i="0" u="none" strike="noStrike" dirty="0">
                <a:solidFill>
                  <a:schemeClr val="dk1"/>
                </a:solidFill>
                <a:latin typeface="Avenir"/>
                <a:ea typeface="Avenir"/>
                <a:cs typeface="Avenir"/>
                <a:sym typeface="Avenir"/>
              </a:rPr>
              <a:t> in </a:t>
            </a:r>
            <a:r>
              <a:rPr lang="de-CH" sz="1800" b="0" i="0" u="none" strike="noStrike" dirty="0" err="1">
                <a:solidFill>
                  <a:schemeClr val="dk1"/>
                </a:solidFill>
                <a:latin typeface="Avenir"/>
                <a:ea typeface="Avenir"/>
                <a:cs typeface="Avenir"/>
                <a:sym typeface="Avenir"/>
              </a:rPr>
              <a:t>the</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nucleus</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or</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cytoplasm</a:t>
            </a:r>
            <a:r>
              <a:rPr lang="de-CH" sz="1800" b="0" i="0" u="none" strike="noStrike" dirty="0">
                <a:solidFill>
                  <a:schemeClr val="dk1"/>
                </a:solidFill>
                <a:latin typeface="Avenir"/>
                <a:ea typeface="Avenir"/>
                <a:cs typeface="Avenir"/>
                <a:sym typeface="Avenir"/>
              </a:rPr>
              <a:t> and in </a:t>
            </a:r>
            <a:r>
              <a:rPr lang="de-CH" sz="1800" b="0" i="0" u="none" strike="noStrike" dirty="0" err="1">
                <a:solidFill>
                  <a:schemeClr val="dk1"/>
                </a:solidFill>
                <a:latin typeface="Avenir"/>
                <a:ea typeface="Avenir"/>
                <a:cs typeface="Avenir"/>
                <a:sym typeface="Avenir"/>
              </a:rPr>
              <a:t>the</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transcriptome</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or</a:t>
            </a:r>
            <a:r>
              <a:rPr lang="de-CH" sz="1800" b="0" i="0" u="none" strike="noStrike" dirty="0">
                <a:solidFill>
                  <a:schemeClr val="dk1"/>
                </a:solidFill>
                <a:latin typeface="Avenir"/>
                <a:ea typeface="Avenir"/>
                <a:cs typeface="Avenir"/>
                <a:sym typeface="Avenir"/>
              </a:rPr>
              <a:t> </a:t>
            </a:r>
            <a:r>
              <a:rPr lang="de-CH" sz="1800" b="0" i="0" u="none" strike="noStrike" dirty="0" err="1">
                <a:solidFill>
                  <a:schemeClr val="dk1"/>
                </a:solidFill>
                <a:latin typeface="Avenir"/>
                <a:ea typeface="Avenir"/>
                <a:cs typeface="Avenir"/>
                <a:sym typeface="Avenir"/>
              </a:rPr>
              <a:t>proteome</a:t>
            </a:r>
            <a:r>
              <a:rPr lang="de-CH" sz="1800" b="0" i="0" u="none" strike="noStrike" dirty="0">
                <a:solidFill>
                  <a:schemeClr val="dk1"/>
                </a:solidFill>
                <a:latin typeface="Avenir"/>
                <a:ea typeface="Avenir"/>
                <a:cs typeface="Avenir"/>
                <a:sym typeface="Avenir"/>
              </a:rPr>
              <a:t>?</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Google Shape;146;p6">
            <a:extLst>
              <a:ext uri="{FF2B5EF4-FFF2-40B4-BE49-F238E27FC236}">
                <a16:creationId xmlns:a16="http://schemas.microsoft.com/office/drawing/2014/main" id="{C55B3937-130E-2C36-2840-A8EB968094F5}"/>
              </a:ext>
            </a:extLst>
          </p:cNvPr>
          <p:cNvPicPr preferRelativeResize="0"/>
          <p:nvPr/>
        </p:nvPicPr>
        <p:blipFill rotWithShape="1">
          <a:blip r:embed="rId2">
            <a:alphaModFix amt="25000"/>
          </a:blip>
          <a:srcRect l="12431"/>
          <a:stretch/>
        </p:blipFill>
        <p:spPr>
          <a:xfrm>
            <a:off x="0" y="0"/>
            <a:ext cx="12192000" cy="6858000"/>
          </a:xfrm>
          <a:prstGeom prst="rect">
            <a:avLst/>
          </a:prstGeom>
          <a:noFill/>
          <a:ln>
            <a:noFill/>
          </a:ln>
        </p:spPr>
      </p:pic>
      <p:grpSp>
        <p:nvGrpSpPr>
          <p:cNvPr id="8" name="Group 7">
            <a:extLst>
              <a:ext uri="{FF2B5EF4-FFF2-40B4-BE49-F238E27FC236}">
                <a16:creationId xmlns:a16="http://schemas.microsoft.com/office/drawing/2014/main" id="{5BE6D1BC-E329-2520-DE08-8443A4E59238}"/>
              </a:ext>
            </a:extLst>
          </p:cNvPr>
          <p:cNvGrpSpPr/>
          <p:nvPr/>
        </p:nvGrpSpPr>
        <p:grpSpPr>
          <a:xfrm>
            <a:off x="1787525" y="456509"/>
            <a:ext cx="8616950" cy="5944983"/>
            <a:chOff x="1362945" y="243481"/>
            <a:chExt cx="8616950" cy="5944983"/>
          </a:xfrm>
        </p:grpSpPr>
        <p:pic>
          <p:nvPicPr>
            <p:cNvPr id="2" name="Picture 1" descr="Barbara McClintock">
              <a:extLst>
                <a:ext uri="{FF2B5EF4-FFF2-40B4-BE49-F238E27FC236}">
                  <a16:creationId xmlns:a16="http://schemas.microsoft.com/office/drawing/2014/main" id="{02FE6E67-C564-CA91-02FB-426D1493622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2945" y="951368"/>
              <a:ext cx="3397308" cy="49552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594E989-FED4-408D-F8EF-BA0CD3FBC734}"/>
                </a:ext>
              </a:extLst>
            </p:cNvPr>
            <p:cNvSpPr/>
            <p:nvPr/>
          </p:nvSpPr>
          <p:spPr>
            <a:xfrm>
              <a:off x="1466478" y="551257"/>
              <a:ext cx="3190241" cy="400110"/>
            </a:xfrm>
            <a:prstGeom prst="rect">
              <a:avLst/>
            </a:prstGeom>
          </p:spPr>
          <p:txBody>
            <a:bodyPr wrap="square">
              <a:spAutoFit/>
            </a:bodyPr>
            <a:lstStyle/>
            <a:p>
              <a:pPr algn="ctr" defTabSz="1219170">
                <a:buClr>
                  <a:srgbClr val="000000"/>
                </a:buClr>
              </a:pPr>
              <a:r>
                <a:rPr lang="en-CA" sz="2000" b="1" kern="0" dirty="0">
                  <a:solidFill>
                    <a:schemeClr val="tx1"/>
                  </a:solidFill>
                  <a:latin typeface="Avenir Book" panose="02000503020000020003" pitchFamily="2" charset="0"/>
                  <a:sym typeface="Arial"/>
                </a:rPr>
                <a:t>Barbara McClintock, 1951</a:t>
              </a:r>
            </a:p>
          </p:txBody>
        </p:sp>
        <p:pic>
          <p:nvPicPr>
            <p:cNvPr id="4" name="Picture 2" descr="About Barbara McClintock – Barbara McClintock Life Sciences Lecture Series">
              <a:extLst>
                <a:ext uri="{FF2B5EF4-FFF2-40B4-BE49-F238E27FC236}">
                  <a16:creationId xmlns:a16="http://schemas.microsoft.com/office/drawing/2014/main" id="{349ED9FB-0DFA-7014-6928-120CA8CF329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02733" y="982741"/>
              <a:ext cx="4485340" cy="38425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A533CF8-C439-A41B-AD76-3950242058E7}"/>
                </a:ext>
              </a:extLst>
            </p:cNvPr>
            <p:cNvSpPr/>
            <p:nvPr/>
          </p:nvSpPr>
          <p:spPr>
            <a:xfrm>
              <a:off x="5310909" y="4865025"/>
              <a:ext cx="4577163" cy="1323439"/>
            </a:xfrm>
            <a:prstGeom prst="rect">
              <a:avLst/>
            </a:prstGeom>
          </p:spPr>
          <p:txBody>
            <a:bodyPr wrap="square">
              <a:spAutoFit/>
            </a:bodyPr>
            <a:lstStyle/>
            <a:p>
              <a:pPr defTabSz="1219170">
                <a:buClr>
                  <a:srgbClr val="000000"/>
                </a:buClr>
              </a:pPr>
              <a:r>
                <a:rPr lang="en-US" sz="1600" kern="0" dirty="0">
                  <a:solidFill>
                    <a:schemeClr val="tx1"/>
                  </a:solidFill>
                  <a:latin typeface="Avenir Book" panose="02000503020000020003" pitchFamily="2" charset="0"/>
                  <a:sym typeface="Arial"/>
                </a:rPr>
                <a:t>Standing from left to right are Charles R. Burnham, Marcus M. Rhoades, Rollins A. Emerson, and Barbara McClintock. Kneeling is George Beadle. Image courtesy of Cold Spring Harbor Laboratory Archives, NY. CC BY-NC-SA</a:t>
              </a:r>
              <a:endParaRPr lang="fr-FR" sz="1600" kern="0" dirty="0">
                <a:solidFill>
                  <a:schemeClr val="tx1"/>
                </a:solidFill>
                <a:latin typeface="Avenir Book" panose="02000503020000020003" pitchFamily="2" charset="0"/>
                <a:sym typeface="Arial"/>
              </a:endParaRPr>
            </a:p>
          </p:txBody>
        </p:sp>
        <p:sp>
          <p:nvSpPr>
            <p:cNvPr id="6" name="Rectangle 5">
              <a:extLst>
                <a:ext uri="{FF2B5EF4-FFF2-40B4-BE49-F238E27FC236}">
                  <a16:creationId xmlns:a16="http://schemas.microsoft.com/office/drawing/2014/main" id="{0A764B89-812D-1D0D-BC55-6108AE2B30E4}"/>
                </a:ext>
              </a:extLst>
            </p:cNvPr>
            <p:cNvSpPr/>
            <p:nvPr/>
          </p:nvSpPr>
          <p:spPr>
            <a:xfrm>
              <a:off x="5402733" y="243481"/>
              <a:ext cx="4577162" cy="707886"/>
            </a:xfrm>
            <a:prstGeom prst="rect">
              <a:avLst/>
            </a:prstGeom>
          </p:spPr>
          <p:txBody>
            <a:bodyPr wrap="square">
              <a:spAutoFit/>
            </a:bodyPr>
            <a:lstStyle/>
            <a:p>
              <a:pPr algn="ctr" defTabSz="1219170">
                <a:buClr>
                  <a:srgbClr val="000000"/>
                </a:buClr>
              </a:pPr>
              <a:r>
                <a:rPr lang="en-US" sz="2000" kern="0" dirty="0">
                  <a:solidFill>
                    <a:schemeClr val="tx1"/>
                  </a:solidFill>
                  <a:latin typeface="Avenir Book" panose="02000503020000020003" pitchFamily="2" charset="0"/>
                  <a:sym typeface="Arial"/>
                </a:rPr>
                <a:t>Plant Breeding Department at Cornell University in 1927</a:t>
              </a:r>
              <a:endParaRPr lang="fr-FR" sz="2000" kern="0" dirty="0">
                <a:solidFill>
                  <a:schemeClr val="tx1"/>
                </a:solidFill>
                <a:latin typeface="Avenir Book" panose="02000503020000020003" pitchFamily="2" charset="0"/>
                <a:sym typeface="Arial"/>
              </a:endParaRPr>
            </a:p>
          </p:txBody>
        </p:sp>
      </p:grpSp>
    </p:spTree>
    <p:extLst>
      <p:ext uri="{BB962C8B-B14F-4D97-AF65-F5344CB8AC3E}">
        <p14:creationId xmlns:p14="http://schemas.microsoft.com/office/powerpoint/2010/main" val="1331487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4">
            <a:extLst>
              <a:ext uri="{FF2B5EF4-FFF2-40B4-BE49-F238E27FC236}">
                <a16:creationId xmlns:a16="http://schemas.microsoft.com/office/drawing/2014/main" id="{358D30C7-2DEA-7190-E145-84D298833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95" y="0"/>
            <a:ext cx="8839610" cy="6858000"/>
          </a:xfrm>
          <a:prstGeom prst="rect">
            <a:avLst/>
          </a:prstGeom>
        </p:spPr>
      </p:pic>
      <p:sp>
        <p:nvSpPr>
          <p:cNvPr id="3" name="Google Shape;155;p7">
            <a:extLst>
              <a:ext uri="{FF2B5EF4-FFF2-40B4-BE49-F238E27FC236}">
                <a16:creationId xmlns:a16="http://schemas.microsoft.com/office/drawing/2014/main" id="{7CA7D7A4-CE44-607C-8996-94679B0E55D1}"/>
              </a:ext>
            </a:extLst>
          </p:cNvPr>
          <p:cNvSpPr txBox="1"/>
          <p:nvPr/>
        </p:nvSpPr>
        <p:spPr>
          <a:xfrm>
            <a:off x="9921184" y="0"/>
            <a:ext cx="2270816"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TE </a:t>
            </a:r>
            <a:r>
              <a:rPr lang="de-CH" sz="3200" b="1" i="0" u="none" strike="noStrike" cap="none" dirty="0" err="1">
                <a:solidFill>
                  <a:schemeClr val="dk1"/>
                </a:solidFill>
                <a:latin typeface="Avenir"/>
                <a:ea typeface="Avenir"/>
                <a:cs typeface="Avenir"/>
                <a:sym typeface="Avenir"/>
              </a:rPr>
              <a:t>History</a:t>
            </a:r>
            <a:endParaRPr sz="3200" b="1" i="0" u="none" strike="noStrike" cap="none" dirty="0">
              <a:solidFill>
                <a:schemeClr val="dk1"/>
              </a:solidFill>
              <a:latin typeface="Avenir"/>
              <a:ea typeface="Avenir"/>
              <a:cs typeface="Avenir"/>
              <a:sym typeface="Avenir"/>
            </a:endParaRPr>
          </a:p>
        </p:txBody>
      </p:sp>
      <p:sp>
        <p:nvSpPr>
          <p:cNvPr id="4" name="Rectangle 3">
            <a:extLst>
              <a:ext uri="{FF2B5EF4-FFF2-40B4-BE49-F238E27FC236}">
                <a16:creationId xmlns:a16="http://schemas.microsoft.com/office/drawing/2014/main" id="{07ABDB86-FBDA-A99E-1F02-CDBEA59C3F91}"/>
              </a:ext>
            </a:extLst>
          </p:cNvPr>
          <p:cNvSpPr/>
          <p:nvPr/>
        </p:nvSpPr>
        <p:spPr>
          <a:xfrm>
            <a:off x="10882489" y="6622102"/>
            <a:ext cx="1309511" cy="235898"/>
          </a:xfrm>
          <a:prstGeom prst="rect">
            <a:avLst/>
          </a:prstGeom>
        </p:spPr>
        <p:txBody>
          <a:bodyPr wrap="square">
            <a:spAutoFit/>
          </a:bodyPr>
          <a:lstStyle/>
          <a:p>
            <a:pPr defTabSz="1219170">
              <a:buClr>
                <a:srgbClr val="000000"/>
              </a:buClr>
            </a:pPr>
            <a:r>
              <a:rPr lang="fr-FR" sz="933" kern="0" dirty="0">
                <a:solidFill>
                  <a:schemeClr val="tx1"/>
                </a:solidFill>
                <a:latin typeface="Avenir Book" panose="02000503020000020003" pitchFamily="2" charset="0"/>
                <a:sym typeface="Arial"/>
              </a:rPr>
              <a:t>Slide by </a:t>
            </a:r>
            <a:r>
              <a:rPr lang="fr-FR" sz="933" b="1" kern="0" dirty="0">
                <a:solidFill>
                  <a:schemeClr val="tx1"/>
                </a:solidFill>
                <a:latin typeface="Avenir Book" panose="02000503020000020003" pitchFamily="2" charset="0"/>
                <a:sym typeface="Arial"/>
              </a:rPr>
              <a:t>Rita </a:t>
            </a:r>
            <a:r>
              <a:rPr lang="fr-FR" sz="933" b="1" kern="0" dirty="0" err="1">
                <a:solidFill>
                  <a:schemeClr val="tx1"/>
                </a:solidFill>
                <a:latin typeface="Avenir Book" panose="02000503020000020003" pitchFamily="2" charset="0"/>
                <a:sym typeface="Arial"/>
              </a:rPr>
              <a:t>Rebollo</a:t>
            </a:r>
            <a:endParaRPr lang="fr-FR" sz="933" b="1" kern="0" dirty="0">
              <a:solidFill>
                <a:schemeClr val="tx1"/>
              </a:solidFill>
              <a:latin typeface="Avenir Book" panose="02000503020000020003" pitchFamily="2" charset="0"/>
              <a:sym typeface="Arial"/>
            </a:endParaRPr>
          </a:p>
        </p:txBody>
      </p:sp>
    </p:spTree>
    <p:extLst>
      <p:ext uri="{BB962C8B-B14F-4D97-AF65-F5344CB8AC3E}">
        <p14:creationId xmlns:p14="http://schemas.microsoft.com/office/powerpoint/2010/main" val="147638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sp>
        <p:nvSpPr>
          <p:cNvPr id="155" name="Google Shape;155;p7"/>
          <p:cNvSpPr txBox="1"/>
          <p:nvPr/>
        </p:nvSpPr>
        <p:spPr>
          <a:xfrm>
            <a:off x="2639936" y="221942"/>
            <a:ext cx="6912213"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err="1">
                <a:solidFill>
                  <a:schemeClr val="dk1"/>
                </a:solidFill>
                <a:latin typeface="Avenir"/>
                <a:ea typeface="Avenir"/>
                <a:cs typeface="Avenir"/>
                <a:sym typeface="Avenir"/>
              </a:rPr>
              <a:t>Eukaryotic</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transposable</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elements</a:t>
            </a:r>
            <a:endParaRPr sz="3200" b="1" i="0" u="none" strike="noStrike" cap="none" dirty="0">
              <a:solidFill>
                <a:schemeClr val="dk1"/>
              </a:solidFill>
              <a:latin typeface="Avenir"/>
              <a:ea typeface="Avenir"/>
              <a:cs typeface="Avenir"/>
              <a:sym typeface="Avenir"/>
            </a:endParaRPr>
          </a:p>
        </p:txBody>
      </p:sp>
      <p:pic>
        <p:nvPicPr>
          <p:cNvPr id="156" name="Google Shape;156;p7" descr="Figure 1"/>
          <p:cNvPicPr preferRelativeResize="0"/>
          <p:nvPr/>
        </p:nvPicPr>
        <p:blipFill rotWithShape="1">
          <a:blip r:embed="rId3">
            <a:alphaModFix/>
          </a:blip>
          <a:srcRect/>
          <a:stretch/>
        </p:blipFill>
        <p:spPr>
          <a:xfrm>
            <a:off x="3629261" y="806717"/>
            <a:ext cx="4933477" cy="6051283"/>
          </a:xfrm>
          <a:prstGeom prst="rect">
            <a:avLst/>
          </a:prstGeom>
          <a:noFill/>
          <a:ln>
            <a:noFill/>
          </a:ln>
        </p:spPr>
      </p:pic>
      <p:sp>
        <p:nvSpPr>
          <p:cNvPr id="157" name="Google Shape;157;p7"/>
          <p:cNvSpPr txBox="1"/>
          <p:nvPr/>
        </p:nvSpPr>
        <p:spPr>
          <a:xfrm>
            <a:off x="9853924" y="6581001"/>
            <a:ext cx="2338076"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b="0" i="0" u="none" strike="noStrike" cap="none">
                <a:solidFill>
                  <a:schemeClr val="dk1"/>
                </a:solidFill>
                <a:latin typeface="Avenir"/>
                <a:ea typeface="Avenir"/>
                <a:cs typeface="Avenir"/>
                <a:sym typeface="Avenir"/>
              </a:rPr>
              <a:t>Wicker et al 2007, </a:t>
            </a:r>
            <a:r>
              <a:rPr lang="de-CH" sz="1200" b="0" i="1" u="none" strike="noStrike" cap="none">
                <a:solidFill>
                  <a:schemeClr val="dk1"/>
                </a:solidFill>
                <a:latin typeface="Avenir"/>
                <a:ea typeface="Avenir"/>
                <a:cs typeface="Avenir"/>
                <a:sym typeface="Avenir"/>
              </a:rPr>
              <a:t>Nat Rev Gen</a:t>
            </a:r>
            <a:endParaRPr sz="1200" b="0" i="1" u="none" strike="noStrike" cap="none">
              <a:solidFill>
                <a:schemeClr val="dk1"/>
              </a:solidFill>
              <a:latin typeface="Avenir"/>
              <a:ea typeface="Avenir"/>
              <a:cs typeface="Avenir"/>
              <a:sym typeface="Avenir"/>
            </a:endParaRPr>
          </a:p>
        </p:txBody>
      </p:sp>
      <p:sp>
        <p:nvSpPr>
          <p:cNvPr id="159" name="Google Shape;159;p7"/>
          <p:cNvSpPr/>
          <p:nvPr/>
        </p:nvSpPr>
        <p:spPr>
          <a:xfrm>
            <a:off x="3629261" y="1021404"/>
            <a:ext cx="4933477" cy="2407596"/>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60" name="Google Shape;160;p7"/>
          <p:cNvGrpSpPr/>
          <p:nvPr/>
        </p:nvGrpSpPr>
        <p:grpSpPr>
          <a:xfrm>
            <a:off x="9128138" y="1809152"/>
            <a:ext cx="1356592" cy="617413"/>
            <a:chOff x="9128138" y="1809152"/>
            <a:chExt cx="1356592" cy="617413"/>
          </a:xfrm>
        </p:grpSpPr>
        <p:pic>
          <p:nvPicPr>
            <p:cNvPr id="161" name="Google Shape;161;p7"/>
            <p:cNvPicPr preferRelativeResize="0"/>
            <p:nvPr/>
          </p:nvPicPr>
          <p:blipFill rotWithShape="1">
            <a:blip r:embed="rId4">
              <a:alphaModFix/>
            </a:blip>
            <a:srcRect l="72126" t="9910" r="10024" b="57443"/>
            <a:stretch/>
          </p:blipFill>
          <p:spPr>
            <a:xfrm>
              <a:off x="9941299" y="1809152"/>
              <a:ext cx="543431" cy="596391"/>
            </a:xfrm>
            <a:prstGeom prst="rect">
              <a:avLst/>
            </a:prstGeom>
            <a:noFill/>
            <a:ln>
              <a:noFill/>
            </a:ln>
          </p:spPr>
        </p:pic>
        <p:pic>
          <p:nvPicPr>
            <p:cNvPr id="162" name="Google Shape;162;p7"/>
            <p:cNvPicPr preferRelativeResize="0"/>
            <p:nvPr/>
          </p:nvPicPr>
          <p:blipFill rotWithShape="1">
            <a:blip r:embed="rId4">
              <a:alphaModFix/>
            </a:blip>
            <a:srcRect l="40391" t="9910" r="38418" b="57443"/>
            <a:stretch/>
          </p:blipFill>
          <p:spPr>
            <a:xfrm>
              <a:off x="9128138" y="1830174"/>
              <a:ext cx="645131" cy="596391"/>
            </a:xfrm>
            <a:prstGeom prst="rect">
              <a:avLst/>
            </a:prstGeom>
            <a:noFill/>
            <a:ln>
              <a:noFill/>
            </a:ln>
          </p:spPr>
        </p:pic>
        <p:sp>
          <p:nvSpPr>
            <p:cNvPr id="163" name="Google Shape;163;p7"/>
            <p:cNvSpPr txBox="1"/>
            <p:nvPr/>
          </p:nvSpPr>
          <p:spPr>
            <a:xfrm>
              <a:off x="9680639" y="1934912"/>
              <a:ext cx="3465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b="0" i="0" u="none" strike="noStrike" cap="none">
                  <a:solidFill>
                    <a:srgbClr val="000000"/>
                  </a:solidFill>
                  <a:latin typeface="Avenir"/>
                  <a:ea typeface="Avenir"/>
                  <a:cs typeface="Avenir"/>
                  <a:sym typeface="Avenir"/>
                </a:rPr>
                <a:t>&amp;</a:t>
              </a:r>
              <a:endParaRPr/>
            </a:p>
          </p:txBody>
        </p:sp>
      </p:grpSp>
      <p:sp>
        <p:nvSpPr>
          <p:cNvPr id="165" name="Google Shape;165;p7"/>
          <p:cNvSpPr/>
          <p:nvPr/>
        </p:nvSpPr>
        <p:spPr>
          <a:xfrm>
            <a:off x="3629260" y="3429000"/>
            <a:ext cx="4933477" cy="1833664"/>
          </a:xfrm>
          <a:prstGeom prst="rect">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66" name="Google Shape;166;p7"/>
          <p:cNvGrpSpPr/>
          <p:nvPr/>
        </p:nvGrpSpPr>
        <p:grpSpPr>
          <a:xfrm>
            <a:off x="9246118" y="3904773"/>
            <a:ext cx="1377106" cy="596391"/>
            <a:chOff x="9246118" y="3904773"/>
            <a:chExt cx="1377106" cy="596391"/>
          </a:xfrm>
        </p:grpSpPr>
        <p:pic>
          <p:nvPicPr>
            <p:cNvPr id="167" name="Google Shape;167;p7"/>
            <p:cNvPicPr preferRelativeResize="0"/>
            <p:nvPr/>
          </p:nvPicPr>
          <p:blipFill rotWithShape="1">
            <a:blip r:embed="rId4">
              <a:alphaModFix/>
            </a:blip>
            <a:srcRect l="10975" t="11497" r="69545" b="60382"/>
            <a:stretch/>
          </p:blipFill>
          <p:spPr>
            <a:xfrm>
              <a:off x="9246118" y="3993097"/>
              <a:ext cx="556022" cy="481572"/>
            </a:xfrm>
            <a:prstGeom prst="rect">
              <a:avLst/>
            </a:prstGeom>
            <a:noFill/>
            <a:ln>
              <a:noFill/>
            </a:ln>
          </p:spPr>
        </p:pic>
        <p:sp>
          <p:nvSpPr>
            <p:cNvPr id="168" name="Google Shape;168;p7"/>
            <p:cNvSpPr txBox="1"/>
            <p:nvPr/>
          </p:nvSpPr>
          <p:spPr>
            <a:xfrm>
              <a:off x="9768014" y="4010410"/>
              <a:ext cx="3465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b="0" i="0" u="none" strike="noStrike" cap="none">
                  <a:solidFill>
                    <a:srgbClr val="000000"/>
                  </a:solidFill>
                  <a:latin typeface="Avenir"/>
                  <a:ea typeface="Avenir"/>
                  <a:cs typeface="Avenir"/>
                  <a:sym typeface="Avenir"/>
                </a:rPr>
                <a:t>&amp;</a:t>
              </a:r>
              <a:endParaRPr/>
            </a:p>
          </p:txBody>
        </p:sp>
        <p:pic>
          <p:nvPicPr>
            <p:cNvPr id="169" name="Google Shape;169;p7"/>
            <p:cNvPicPr preferRelativeResize="0"/>
            <p:nvPr/>
          </p:nvPicPr>
          <p:blipFill rotWithShape="1">
            <a:blip r:embed="rId4">
              <a:alphaModFix/>
            </a:blip>
            <a:srcRect l="72126" t="9910" r="10024" b="57443"/>
            <a:stretch/>
          </p:blipFill>
          <p:spPr>
            <a:xfrm>
              <a:off x="10079793" y="3904773"/>
              <a:ext cx="543431" cy="596391"/>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5">
            <a:extLst>
              <a:ext uri="{FF2B5EF4-FFF2-40B4-BE49-F238E27FC236}">
                <a16:creationId xmlns:a16="http://schemas.microsoft.com/office/drawing/2014/main" id="{33818B66-463E-F3B4-ED1A-1F4FCEB5D43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931242" y="1722802"/>
            <a:ext cx="8329516" cy="4721909"/>
          </a:xfrm>
          <a:prstGeom prst="rect">
            <a:avLst/>
          </a:prstGeom>
        </p:spPr>
      </p:pic>
      <p:sp>
        <p:nvSpPr>
          <p:cNvPr id="3" name="Rectangle 2">
            <a:extLst>
              <a:ext uri="{FF2B5EF4-FFF2-40B4-BE49-F238E27FC236}">
                <a16:creationId xmlns:a16="http://schemas.microsoft.com/office/drawing/2014/main" id="{F0528C78-100F-B72F-C956-FFD1832A1DB5}"/>
              </a:ext>
            </a:extLst>
          </p:cNvPr>
          <p:cNvSpPr/>
          <p:nvPr/>
        </p:nvSpPr>
        <p:spPr>
          <a:xfrm>
            <a:off x="8523111" y="6334972"/>
            <a:ext cx="3668889" cy="523028"/>
          </a:xfrm>
          <a:prstGeom prst="rect">
            <a:avLst/>
          </a:prstGeom>
        </p:spPr>
        <p:txBody>
          <a:bodyPr wrap="square">
            <a:spAutoFit/>
          </a:bodyPr>
          <a:lstStyle/>
          <a:p>
            <a:pPr algn="just" defTabSz="1219170">
              <a:buClr>
                <a:srgbClr val="000000"/>
              </a:buClr>
            </a:pPr>
            <a:r>
              <a:rPr lang="fr-FR" sz="933" kern="0" dirty="0">
                <a:solidFill>
                  <a:schemeClr val="tx1"/>
                </a:solidFill>
                <a:latin typeface="Avenir Book" panose="02000503020000020003" pitchFamily="2" charset="0"/>
                <a:sym typeface="Arial"/>
              </a:rPr>
              <a:t>Miriam </a:t>
            </a:r>
            <a:r>
              <a:rPr lang="fr-FR" sz="933" kern="0" dirty="0" err="1">
                <a:solidFill>
                  <a:schemeClr val="tx1"/>
                </a:solidFill>
                <a:latin typeface="Avenir Book" panose="02000503020000020003" pitchFamily="2" charset="0"/>
                <a:sym typeface="Arial"/>
              </a:rPr>
              <a:t>Merenciano</a:t>
            </a:r>
            <a:r>
              <a:rPr lang="fr-FR" sz="933" kern="0" dirty="0">
                <a:solidFill>
                  <a:schemeClr val="tx1"/>
                </a:solidFill>
                <a:latin typeface="Avenir Book" panose="02000503020000020003" pitchFamily="2" charset="0"/>
                <a:sym typeface="Arial"/>
              </a:rPr>
              <a:t>, Anaïs Larue, Cristian </a:t>
            </a:r>
            <a:r>
              <a:rPr lang="fr-FR" sz="933" kern="0" dirty="0" err="1">
                <a:solidFill>
                  <a:schemeClr val="tx1"/>
                </a:solidFill>
                <a:latin typeface="Avenir Book" panose="02000503020000020003" pitchFamily="2" charset="0"/>
                <a:sym typeface="Arial"/>
              </a:rPr>
              <a:t>Groza</a:t>
            </a:r>
            <a:r>
              <a:rPr lang="fr-FR" sz="933" kern="0" dirty="0">
                <a:solidFill>
                  <a:schemeClr val="tx1"/>
                </a:solidFill>
                <a:latin typeface="Avenir Book" panose="02000503020000020003" pitchFamily="2" charset="0"/>
                <a:sym typeface="Arial"/>
              </a:rPr>
              <a:t>, Cristina Vieira, </a:t>
            </a:r>
            <a:r>
              <a:rPr lang="fr-FR" sz="933" b="1" kern="0" dirty="0">
                <a:solidFill>
                  <a:schemeClr val="tx1"/>
                </a:solidFill>
                <a:latin typeface="Avenir Book" panose="02000503020000020003" pitchFamily="2" charset="0"/>
                <a:sym typeface="Arial"/>
              </a:rPr>
              <a:t>Rita Rebollo</a:t>
            </a:r>
            <a:r>
              <a:rPr lang="fr-FR" sz="933" kern="0" dirty="0">
                <a:solidFill>
                  <a:schemeClr val="tx1"/>
                </a:solidFill>
                <a:latin typeface="Avenir Book" panose="02000503020000020003" pitchFamily="2" charset="0"/>
                <a:sym typeface="Arial"/>
              </a:rPr>
              <a:t>, Clément Goubert (2024). </a:t>
            </a:r>
            <a:r>
              <a:rPr lang="fr-FR" sz="933" kern="0" dirty="0" err="1">
                <a:solidFill>
                  <a:schemeClr val="tx1"/>
                </a:solidFill>
                <a:latin typeface="Avenir Book" panose="02000503020000020003" pitchFamily="2" charset="0"/>
                <a:sym typeface="Arial"/>
              </a:rPr>
              <a:t>Epigenetics</a:t>
            </a:r>
            <a:r>
              <a:rPr lang="fr-FR" sz="933" kern="0" dirty="0">
                <a:solidFill>
                  <a:schemeClr val="tx1"/>
                </a:solidFill>
                <a:latin typeface="Avenir Book" panose="02000503020000020003" pitchFamily="2" charset="0"/>
                <a:sym typeface="Arial"/>
              </a:rPr>
              <a:t> and </a:t>
            </a:r>
            <a:r>
              <a:rPr lang="fr-FR" sz="933" kern="0" dirty="0" err="1">
                <a:solidFill>
                  <a:schemeClr val="tx1"/>
                </a:solidFill>
                <a:latin typeface="Avenir Book" panose="02000503020000020003" pitchFamily="2" charset="0"/>
                <a:sym typeface="Arial"/>
              </a:rPr>
              <a:t>genotypic</a:t>
            </a:r>
            <a:r>
              <a:rPr lang="fr-FR" sz="933" kern="0" dirty="0">
                <a:solidFill>
                  <a:schemeClr val="tx1"/>
                </a:solidFill>
                <a:latin typeface="Avenir Book" panose="02000503020000020003" pitchFamily="2" charset="0"/>
                <a:sym typeface="Arial"/>
              </a:rPr>
              <a:t> variation. In : </a:t>
            </a:r>
            <a:r>
              <a:rPr lang="fr-FR" sz="933" i="1" kern="0" dirty="0">
                <a:solidFill>
                  <a:schemeClr val="tx1"/>
                </a:solidFill>
                <a:latin typeface="Avenir Book" panose="02000503020000020003" pitchFamily="2" charset="0"/>
                <a:sym typeface="Arial"/>
              </a:rPr>
              <a:t>On </a:t>
            </a:r>
            <a:r>
              <a:rPr lang="fr-FR" sz="933" i="1" kern="0" dirty="0" err="1">
                <a:solidFill>
                  <a:schemeClr val="tx1"/>
                </a:solidFill>
                <a:latin typeface="Avenir Book" panose="02000503020000020003" pitchFamily="2" charset="0"/>
                <a:sym typeface="Arial"/>
              </a:rPr>
              <a:t>Epigenetics</a:t>
            </a:r>
            <a:r>
              <a:rPr lang="fr-FR" sz="933" i="1" kern="0" dirty="0">
                <a:solidFill>
                  <a:schemeClr val="tx1"/>
                </a:solidFill>
                <a:latin typeface="Avenir Book" panose="02000503020000020003" pitchFamily="2" charset="0"/>
                <a:sym typeface="Arial"/>
              </a:rPr>
              <a:t> and Evolution. </a:t>
            </a:r>
            <a:r>
              <a:rPr lang="fr-FR" sz="933" kern="0" dirty="0">
                <a:solidFill>
                  <a:schemeClr val="tx1"/>
                </a:solidFill>
                <a:latin typeface="Avenir Book" panose="02000503020000020003" pitchFamily="2" charset="0"/>
                <a:sym typeface="Arial"/>
              </a:rPr>
              <a:t>Elsevier, 119-151</a:t>
            </a:r>
          </a:p>
        </p:txBody>
      </p:sp>
      <p:sp>
        <p:nvSpPr>
          <p:cNvPr id="4" name="Google Shape;155;p7">
            <a:extLst>
              <a:ext uri="{FF2B5EF4-FFF2-40B4-BE49-F238E27FC236}">
                <a16:creationId xmlns:a16="http://schemas.microsoft.com/office/drawing/2014/main" id="{04982F82-35BF-7445-FB0F-53A09D005487}"/>
              </a:ext>
            </a:extLst>
          </p:cNvPr>
          <p:cNvSpPr txBox="1"/>
          <p:nvPr/>
        </p:nvSpPr>
        <p:spPr>
          <a:xfrm>
            <a:off x="2639936" y="221942"/>
            <a:ext cx="6912213"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err="1">
                <a:solidFill>
                  <a:schemeClr val="dk1"/>
                </a:solidFill>
                <a:latin typeface="Avenir"/>
                <a:ea typeface="Avenir"/>
                <a:cs typeface="Avenir"/>
                <a:sym typeface="Avenir"/>
              </a:rPr>
              <a:t>Eukaryotic</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transposable</a:t>
            </a:r>
            <a:r>
              <a:rPr lang="de-CH" sz="3200" b="1" i="0" u="none" strike="noStrike" cap="none" dirty="0">
                <a:solidFill>
                  <a:schemeClr val="dk1"/>
                </a:solidFill>
                <a:latin typeface="Avenir"/>
                <a:ea typeface="Avenir"/>
                <a:cs typeface="Avenir"/>
                <a:sym typeface="Avenir"/>
              </a:rPr>
              <a:t> </a:t>
            </a:r>
            <a:r>
              <a:rPr lang="de-CH" sz="3200" b="1" i="0" u="none" strike="noStrike" cap="none" dirty="0" err="1">
                <a:solidFill>
                  <a:schemeClr val="dk1"/>
                </a:solidFill>
                <a:latin typeface="Avenir"/>
                <a:ea typeface="Avenir"/>
                <a:cs typeface="Avenir"/>
                <a:sym typeface="Avenir"/>
              </a:rPr>
              <a:t>elements</a:t>
            </a:r>
            <a:endParaRPr sz="3200" b="1" i="0" u="none" strike="noStrike" cap="none" dirty="0">
              <a:solidFill>
                <a:schemeClr val="dk1"/>
              </a:solidFill>
              <a:latin typeface="Avenir"/>
              <a:ea typeface="Avenir"/>
              <a:cs typeface="Avenir"/>
              <a:sym typeface="Avenir"/>
            </a:endParaRPr>
          </a:p>
        </p:txBody>
      </p:sp>
      <p:grpSp>
        <p:nvGrpSpPr>
          <p:cNvPr id="5" name="Google Shape;160;p7">
            <a:extLst>
              <a:ext uri="{FF2B5EF4-FFF2-40B4-BE49-F238E27FC236}">
                <a16:creationId xmlns:a16="http://schemas.microsoft.com/office/drawing/2014/main" id="{C63EE7AC-9E80-9460-DDD1-38538B79B25A}"/>
              </a:ext>
            </a:extLst>
          </p:cNvPr>
          <p:cNvGrpSpPr/>
          <p:nvPr/>
        </p:nvGrpSpPr>
        <p:grpSpPr>
          <a:xfrm>
            <a:off x="3307241" y="1105389"/>
            <a:ext cx="1356592" cy="617413"/>
            <a:chOff x="9128138" y="1809152"/>
            <a:chExt cx="1356592" cy="617413"/>
          </a:xfrm>
        </p:grpSpPr>
        <p:pic>
          <p:nvPicPr>
            <p:cNvPr id="6" name="Google Shape;161;p7">
              <a:extLst>
                <a:ext uri="{FF2B5EF4-FFF2-40B4-BE49-F238E27FC236}">
                  <a16:creationId xmlns:a16="http://schemas.microsoft.com/office/drawing/2014/main" id="{3A4EA7E4-7A18-26C9-21B4-908F5982F126}"/>
                </a:ext>
              </a:extLst>
            </p:cNvPr>
            <p:cNvPicPr preferRelativeResize="0"/>
            <p:nvPr/>
          </p:nvPicPr>
          <p:blipFill rotWithShape="1">
            <a:blip r:embed="rId3">
              <a:alphaModFix/>
            </a:blip>
            <a:srcRect l="72126" t="9910" r="10024" b="57443"/>
            <a:stretch/>
          </p:blipFill>
          <p:spPr>
            <a:xfrm>
              <a:off x="9941299" y="1809152"/>
              <a:ext cx="543431" cy="596391"/>
            </a:xfrm>
            <a:prstGeom prst="rect">
              <a:avLst/>
            </a:prstGeom>
            <a:noFill/>
            <a:ln>
              <a:noFill/>
            </a:ln>
          </p:spPr>
        </p:pic>
        <p:pic>
          <p:nvPicPr>
            <p:cNvPr id="7" name="Google Shape;162;p7">
              <a:extLst>
                <a:ext uri="{FF2B5EF4-FFF2-40B4-BE49-F238E27FC236}">
                  <a16:creationId xmlns:a16="http://schemas.microsoft.com/office/drawing/2014/main" id="{24B52702-B83C-C701-82CE-AA6751D31F0A}"/>
                </a:ext>
              </a:extLst>
            </p:cNvPr>
            <p:cNvPicPr preferRelativeResize="0"/>
            <p:nvPr/>
          </p:nvPicPr>
          <p:blipFill rotWithShape="1">
            <a:blip r:embed="rId3">
              <a:alphaModFix/>
            </a:blip>
            <a:srcRect l="40391" t="9910" r="38418" b="57443"/>
            <a:stretch/>
          </p:blipFill>
          <p:spPr>
            <a:xfrm>
              <a:off x="9128138" y="1830174"/>
              <a:ext cx="645131" cy="596391"/>
            </a:xfrm>
            <a:prstGeom prst="rect">
              <a:avLst/>
            </a:prstGeom>
            <a:noFill/>
            <a:ln>
              <a:noFill/>
            </a:ln>
          </p:spPr>
        </p:pic>
        <p:sp>
          <p:nvSpPr>
            <p:cNvPr id="8" name="Google Shape;163;p7">
              <a:extLst>
                <a:ext uri="{FF2B5EF4-FFF2-40B4-BE49-F238E27FC236}">
                  <a16:creationId xmlns:a16="http://schemas.microsoft.com/office/drawing/2014/main" id="{86BA4C19-9A79-920C-39CF-D6D21E1602CA}"/>
                </a:ext>
              </a:extLst>
            </p:cNvPr>
            <p:cNvSpPr txBox="1"/>
            <p:nvPr/>
          </p:nvSpPr>
          <p:spPr>
            <a:xfrm>
              <a:off x="9680639" y="1934912"/>
              <a:ext cx="3465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b="0" i="0" u="none" strike="noStrike" cap="none">
                  <a:solidFill>
                    <a:srgbClr val="000000"/>
                  </a:solidFill>
                  <a:latin typeface="Avenir"/>
                  <a:ea typeface="Avenir"/>
                  <a:cs typeface="Avenir"/>
                  <a:sym typeface="Avenir"/>
                </a:rPr>
                <a:t>&amp;</a:t>
              </a:r>
              <a:endParaRPr/>
            </a:p>
          </p:txBody>
        </p:sp>
      </p:grpSp>
      <p:grpSp>
        <p:nvGrpSpPr>
          <p:cNvPr id="9" name="Google Shape;166;p7">
            <a:extLst>
              <a:ext uri="{FF2B5EF4-FFF2-40B4-BE49-F238E27FC236}">
                <a16:creationId xmlns:a16="http://schemas.microsoft.com/office/drawing/2014/main" id="{349D7F99-1960-BC2B-09FF-EF2E9E73D47A}"/>
              </a:ext>
            </a:extLst>
          </p:cNvPr>
          <p:cNvGrpSpPr/>
          <p:nvPr/>
        </p:nvGrpSpPr>
        <p:grpSpPr>
          <a:xfrm>
            <a:off x="7412426" y="1131497"/>
            <a:ext cx="1377106" cy="596391"/>
            <a:chOff x="9246118" y="3904773"/>
            <a:chExt cx="1377106" cy="596391"/>
          </a:xfrm>
        </p:grpSpPr>
        <p:pic>
          <p:nvPicPr>
            <p:cNvPr id="10" name="Google Shape;167;p7">
              <a:extLst>
                <a:ext uri="{FF2B5EF4-FFF2-40B4-BE49-F238E27FC236}">
                  <a16:creationId xmlns:a16="http://schemas.microsoft.com/office/drawing/2014/main" id="{A4A467AA-0847-C351-39AD-589AFAB97627}"/>
                </a:ext>
              </a:extLst>
            </p:cNvPr>
            <p:cNvPicPr preferRelativeResize="0"/>
            <p:nvPr/>
          </p:nvPicPr>
          <p:blipFill rotWithShape="1">
            <a:blip r:embed="rId3">
              <a:alphaModFix/>
            </a:blip>
            <a:srcRect l="10975" t="11497" r="69545" b="60382"/>
            <a:stretch/>
          </p:blipFill>
          <p:spPr>
            <a:xfrm>
              <a:off x="9246118" y="3993097"/>
              <a:ext cx="556022" cy="481572"/>
            </a:xfrm>
            <a:prstGeom prst="rect">
              <a:avLst/>
            </a:prstGeom>
            <a:noFill/>
            <a:ln>
              <a:noFill/>
            </a:ln>
          </p:spPr>
        </p:pic>
        <p:sp>
          <p:nvSpPr>
            <p:cNvPr id="11" name="Google Shape;168;p7">
              <a:extLst>
                <a:ext uri="{FF2B5EF4-FFF2-40B4-BE49-F238E27FC236}">
                  <a16:creationId xmlns:a16="http://schemas.microsoft.com/office/drawing/2014/main" id="{9F493547-58BE-ECC2-CAE6-5727C18A772B}"/>
                </a:ext>
              </a:extLst>
            </p:cNvPr>
            <p:cNvSpPr txBox="1"/>
            <p:nvPr/>
          </p:nvSpPr>
          <p:spPr>
            <a:xfrm>
              <a:off x="9768014" y="4010410"/>
              <a:ext cx="3465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b="0" i="0" u="none" strike="noStrike" cap="none">
                  <a:solidFill>
                    <a:srgbClr val="000000"/>
                  </a:solidFill>
                  <a:latin typeface="Avenir"/>
                  <a:ea typeface="Avenir"/>
                  <a:cs typeface="Avenir"/>
                  <a:sym typeface="Avenir"/>
                </a:rPr>
                <a:t>&amp;</a:t>
              </a:r>
              <a:endParaRPr/>
            </a:p>
          </p:txBody>
        </p:sp>
        <p:pic>
          <p:nvPicPr>
            <p:cNvPr id="12" name="Google Shape;169;p7">
              <a:extLst>
                <a:ext uri="{FF2B5EF4-FFF2-40B4-BE49-F238E27FC236}">
                  <a16:creationId xmlns:a16="http://schemas.microsoft.com/office/drawing/2014/main" id="{54C2DA8D-A4B6-2633-37A4-DCE347012D00}"/>
                </a:ext>
              </a:extLst>
            </p:cNvPr>
            <p:cNvPicPr preferRelativeResize="0"/>
            <p:nvPr/>
          </p:nvPicPr>
          <p:blipFill rotWithShape="1">
            <a:blip r:embed="rId3">
              <a:alphaModFix/>
            </a:blip>
            <a:srcRect l="72126" t="9910" r="10024" b="57443"/>
            <a:stretch/>
          </p:blipFill>
          <p:spPr>
            <a:xfrm>
              <a:off x="10079793" y="3904773"/>
              <a:ext cx="543431" cy="596391"/>
            </a:xfrm>
            <a:prstGeom prst="rect">
              <a:avLst/>
            </a:prstGeom>
            <a:noFill/>
            <a:ln>
              <a:noFill/>
            </a:ln>
          </p:spPr>
        </p:pic>
      </p:grpSp>
    </p:spTree>
    <p:extLst>
      <p:ext uri="{BB962C8B-B14F-4D97-AF65-F5344CB8AC3E}">
        <p14:creationId xmlns:p14="http://schemas.microsoft.com/office/powerpoint/2010/main" val="3837591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p:nvPr/>
        </p:nvSpPr>
        <p:spPr>
          <a:xfrm>
            <a:off x="3052055" y="131702"/>
            <a:ext cx="6087885" cy="646941"/>
          </a:xfrm>
          <a:prstGeom prst="roundRect">
            <a:avLst/>
          </a:prstGeom>
          <a:solidFill>
            <a:srgbClr val="F4F9F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3200" b="1" i="0" u="none" strike="noStrike" cap="none" dirty="0">
                <a:solidFill>
                  <a:schemeClr val="dk1"/>
                </a:solidFill>
                <a:latin typeface="Avenir"/>
                <a:ea typeface="Avenir"/>
                <a:cs typeface="Avenir"/>
                <a:sym typeface="Avenir"/>
              </a:rPr>
              <a:t>Class I: LINE </a:t>
            </a:r>
            <a:r>
              <a:rPr lang="de-CH" sz="3200" b="1" i="0" u="none" strike="noStrike" cap="none" dirty="0" err="1">
                <a:solidFill>
                  <a:schemeClr val="dk1"/>
                </a:solidFill>
                <a:latin typeface="Avenir"/>
                <a:ea typeface="Avenir"/>
                <a:cs typeface="Avenir"/>
                <a:sym typeface="Avenir"/>
              </a:rPr>
              <a:t>retrotransposons</a:t>
            </a:r>
            <a:endParaRPr sz="3200" b="1" i="0" u="none" strike="noStrike" cap="none" dirty="0">
              <a:solidFill>
                <a:schemeClr val="dk1"/>
              </a:solidFill>
              <a:latin typeface="Avenir"/>
              <a:ea typeface="Avenir"/>
              <a:cs typeface="Avenir"/>
              <a:sym typeface="Avenir"/>
            </a:endParaRPr>
          </a:p>
        </p:txBody>
      </p:sp>
      <p:grpSp>
        <p:nvGrpSpPr>
          <p:cNvPr id="175" name="Google Shape;175;p8"/>
          <p:cNvGrpSpPr/>
          <p:nvPr/>
        </p:nvGrpSpPr>
        <p:grpSpPr>
          <a:xfrm>
            <a:off x="844546" y="885005"/>
            <a:ext cx="10502907" cy="2500363"/>
            <a:chOff x="3629260" y="1850657"/>
            <a:chExt cx="4933478" cy="1174483"/>
          </a:xfrm>
        </p:grpSpPr>
        <p:pic>
          <p:nvPicPr>
            <p:cNvPr id="176" name="Google Shape;176;p8" descr="Figure 1"/>
            <p:cNvPicPr preferRelativeResize="0"/>
            <p:nvPr/>
          </p:nvPicPr>
          <p:blipFill rotWithShape="1">
            <a:blip r:embed="rId3">
              <a:alphaModFix/>
            </a:blip>
            <a:srcRect t="23439" b="63339"/>
            <a:stretch/>
          </p:blipFill>
          <p:spPr>
            <a:xfrm>
              <a:off x="3629261" y="2225040"/>
              <a:ext cx="4933477" cy="800100"/>
            </a:xfrm>
            <a:prstGeom prst="rect">
              <a:avLst/>
            </a:prstGeom>
            <a:noFill/>
            <a:ln>
              <a:noFill/>
            </a:ln>
          </p:spPr>
        </p:pic>
        <p:pic>
          <p:nvPicPr>
            <p:cNvPr id="177" name="Google Shape;177;p8" descr="Figure 1"/>
            <p:cNvPicPr preferRelativeResize="0"/>
            <p:nvPr/>
          </p:nvPicPr>
          <p:blipFill rotWithShape="1">
            <a:blip r:embed="rId3">
              <a:alphaModFix/>
            </a:blip>
            <a:srcRect b="93813"/>
            <a:stretch/>
          </p:blipFill>
          <p:spPr>
            <a:xfrm>
              <a:off x="3629260" y="1850657"/>
              <a:ext cx="4933477" cy="374383"/>
            </a:xfrm>
            <a:prstGeom prst="rect">
              <a:avLst/>
            </a:prstGeom>
            <a:noFill/>
            <a:ln>
              <a:noFill/>
            </a:ln>
          </p:spPr>
        </p:pic>
      </p:grpSp>
      <p:sp>
        <p:nvSpPr>
          <p:cNvPr id="178" name="Google Shape;178;p8"/>
          <p:cNvSpPr txBox="1"/>
          <p:nvPr/>
        </p:nvSpPr>
        <p:spPr>
          <a:xfrm>
            <a:off x="9853924" y="6581001"/>
            <a:ext cx="2338076"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CH" sz="1200" b="0" i="0" u="none" strike="noStrike" cap="none">
                <a:solidFill>
                  <a:schemeClr val="dk1"/>
                </a:solidFill>
                <a:latin typeface="Avenir"/>
                <a:ea typeface="Avenir"/>
                <a:cs typeface="Avenir"/>
                <a:sym typeface="Avenir"/>
              </a:rPr>
              <a:t>Wicker et al 2007, </a:t>
            </a:r>
            <a:r>
              <a:rPr lang="de-CH" sz="1200" b="0" i="1" u="none" strike="noStrike" cap="none">
                <a:solidFill>
                  <a:schemeClr val="dk1"/>
                </a:solidFill>
                <a:latin typeface="Avenir"/>
                <a:ea typeface="Avenir"/>
                <a:cs typeface="Avenir"/>
                <a:sym typeface="Avenir"/>
              </a:rPr>
              <a:t>Nat Rev Gen</a:t>
            </a:r>
            <a:endParaRPr sz="1200" b="0" i="1" u="none" strike="noStrike" cap="none">
              <a:solidFill>
                <a:schemeClr val="dk1"/>
              </a:solidFill>
              <a:latin typeface="Avenir"/>
              <a:ea typeface="Avenir"/>
              <a:cs typeface="Avenir"/>
              <a:sym typeface="Avenir"/>
            </a:endParaRPr>
          </a:p>
        </p:txBody>
      </p:sp>
      <p:grpSp>
        <p:nvGrpSpPr>
          <p:cNvPr id="187" name="Google Shape;187;p8"/>
          <p:cNvGrpSpPr/>
          <p:nvPr/>
        </p:nvGrpSpPr>
        <p:grpSpPr>
          <a:xfrm>
            <a:off x="1029208" y="5202490"/>
            <a:ext cx="1944187" cy="1266524"/>
            <a:chOff x="1029208" y="5202490"/>
            <a:chExt cx="1944187" cy="1266524"/>
          </a:xfrm>
        </p:grpSpPr>
        <p:sp>
          <p:nvSpPr>
            <p:cNvPr id="188" name="Google Shape;188;p8"/>
            <p:cNvSpPr/>
            <p:nvPr/>
          </p:nvSpPr>
          <p:spPr>
            <a:xfrm rot="-2916523">
              <a:off x="2148841" y="5318760"/>
              <a:ext cx="464820" cy="342896"/>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9" name="Google Shape;189;p8"/>
            <p:cNvSpPr txBox="1"/>
            <p:nvPr/>
          </p:nvSpPr>
          <p:spPr>
            <a:xfrm>
              <a:off x="1029208" y="5822683"/>
              <a:ext cx="194418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b="0" i="0" u="none" strike="noStrike" cap="none">
                  <a:solidFill>
                    <a:schemeClr val="dk1"/>
                  </a:solidFill>
                  <a:latin typeface="Avenir"/>
                  <a:ea typeface="Avenir"/>
                  <a:cs typeface="Avenir"/>
                  <a:sym typeface="Avenir"/>
                </a:rPr>
                <a:t>Promoter for</a:t>
              </a:r>
              <a:endParaRPr/>
            </a:p>
            <a:p>
              <a:pPr marL="0" marR="0" lvl="0" indent="0" algn="ctr" rtl="0">
                <a:spcBef>
                  <a:spcPts val="0"/>
                </a:spcBef>
                <a:spcAft>
                  <a:spcPts val="0"/>
                </a:spcAft>
                <a:buNone/>
              </a:pPr>
              <a:r>
                <a:rPr lang="de-CH" sz="1800" b="0" i="0" u="none" strike="noStrike" cap="none">
                  <a:solidFill>
                    <a:schemeClr val="dk1"/>
                  </a:solidFill>
                  <a:latin typeface="Avenir"/>
                  <a:ea typeface="Avenir"/>
                  <a:cs typeface="Avenir"/>
                  <a:sym typeface="Avenir"/>
                </a:rPr>
                <a:t>RNA polymerase</a:t>
              </a:r>
              <a:endParaRPr sz="1800" b="0" i="0" u="none" strike="noStrike" cap="none">
                <a:solidFill>
                  <a:schemeClr val="dk1"/>
                </a:solidFill>
                <a:latin typeface="Avenir"/>
                <a:ea typeface="Avenir"/>
                <a:cs typeface="Avenir"/>
                <a:sym typeface="Avenir"/>
              </a:endParaRPr>
            </a:p>
          </p:txBody>
        </p:sp>
      </p:grpSp>
      <p:grpSp>
        <p:nvGrpSpPr>
          <p:cNvPr id="190" name="Google Shape;190;p8"/>
          <p:cNvGrpSpPr/>
          <p:nvPr/>
        </p:nvGrpSpPr>
        <p:grpSpPr>
          <a:xfrm>
            <a:off x="5564506" y="5318760"/>
            <a:ext cx="2922274" cy="1150254"/>
            <a:chOff x="5564506" y="5318760"/>
            <a:chExt cx="2922274" cy="1150254"/>
          </a:xfrm>
        </p:grpSpPr>
        <p:sp>
          <p:nvSpPr>
            <p:cNvPr id="191" name="Google Shape;191;p8"/>
            <p:cNvSpPr/>
            <p:nvPr/>
          </p:nvSpPr>
          <p:spPr>
            <a:xfrm rot="-5400000">
              <a:off x="6793230" y="5379722"/>
              <a:ext cx="464820" cy="342896"/>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2" name="Google Shape;192;p8"/>
            <p:cNvSpPr txBox="1"/>
            <p:nvPr/>
          </p:nvSpPr>
          <p:spPr>
            <a:xfrm>
              <a:off x="5564506" y="5822683"/>
              <a:ext cx="292227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b="0" i="0" u="none" strike="noStrike" cap="none">
                  <a:solidFill>
                    <a:schemeClr val="dk1"/>
                  </a:solidFill>
                  <a:latin typeface="Avenir"/>
                  <a:ea typeface="Avenir"/>
                  <a:cs typeface="Avenir"/>
                  <a:sym typeface="Avenir"/>
                </a:rPr>
                <a:t>Open reading frame(s) for</a:t>
              </a:r>
              <a:endParaRPr sz="1800" b="0" i="0" u="none" strike="noStrike" cap="none">
                <a:solidFill>
                  <a:schemeClr val="dk1"/>
                </a:solidFill>
                <a:latin typeface="Avenir"/>
                <a:ea typeface="Avenir"/>
                <a:cs typeface="Avenir"/>
                <a:sym typeface="Avenir"/>
              </a:endParaRPr>
            </a:p>
            <a:p>
              <a:pPr marL="0" marR="0" lvl="0" indent="0" algn="ctr" rtl="0">
                <a:spcBef>
                  <a:spcPts val="0"/>
                </a:spcBef>
                <a:spcAft>
                  <a:spcPts val="0"/>
                </a:spcAft>
                <a:buNone/>
              </a:pPr>
              <a:r>
                <a:rPr lang="de-CH" sz="1800" b="0" i="0" u="none" strike="noStrike" cap="none">
                  <a:solidFill>
                    <a:schemeClr val="dk1"/>
                  </a:solidFill>
                  <a:latin typeface="Avenir"/>
                  <a:ea typeface="Avenir"/>
                  <a:cs typeface="Avenir"/>
                  <a:sym typeface="Avenir"/>
                </a:rPr>
                <a:t>transposition proteins</a:t>
              </a:r>
              <a:endParaRPr sz="1800" b="0" i="0" u="none" strike="noStrike" cap="none">
                <a:solidFill>
                  <a:schemeClr val="dk1"/>
                </a:solidFill>
                <a:latin typeface="Avenir"/>
                <a:ea typeface="Avenir"/>
                <a:cs typeface="Avenir"/>
                <a:sym typeface="Avenir"/>
              </a:endParaRPr>
            </a:p>
          </p:txBody>
        </p:sp>
      </p:grpSp>
      <p:grpSp>
        <p:nvGrpSpPr>
          <p:cNvPr id="193" name="Google Shape;193;p8"/>
          <p:cNvGrpSpPr/>
          <p:nvPr/>
        </p:nvGrpSpPr>
        <p:grpSpPr>
          <a:xfrm>
            <a:off x="8672640" y="5202490"/>
            <a:ext cx="2362571" cy="1266524"/>
            <a:chOff x="8672640" y="5202490"/>
            <a:chExt cx="2362571" cy="1266524"/>
          </a:xfrm>
        </p:grpSpPr>
        <p:sp>
          <p:nvSpPr>
            <p:cNvPr id="194" name="Google Shape;194;p8"/>
            <p:cNvSpPr/>
            <p:nvPr/>
          </p:nvSpPr>
          <p:spPr>
            <a:xfrm rot="2916523" flipH="1">
              <a:off x="9478232" y="5318760"/>
              <a:ext cx="464820" cy="342896"/>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5" name="Google Shape;195;p8"/>
            <p:cNvSpPr txBox="1"/>
            <p:nvPr/>
          </p:nvSpPr>
          <p:spPr>
            <a:xfrm>
              <a:off x="8672640" y="5822683"/>
              <a:ext cx="236257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b="0" i="0" u="none" strike="noStrike" cap="none">
                  <a:solidFill>
                    <a:schemeClr val="dk1"/>
                  </a:solidFill>
                  <a:latin typeface="Avenir"/>
                  <a:ea typeface="Avenir"/>
                  <a:cs typeface="Avenir"/>
                  <a:sym typeface="Avenir"/>
                </a:rPr>
                <a:t>Recognition site for</a:t>
              </a:r>
              <a:endParaRPr sz="1800" b="0" i="0" u="none" strike="noStrike" cap="none">
                <a:solidFill>
                  <a:schemeClr val="dk1"/>
                </a:solidFill>
                <a:latin typeface="Avenir"/>
                <a:ea typeface="Avenir"/>
                <a:cs typeface="Avenir"/>
                <a:sym typeface="Avenir"/>
              </a:endParaRPr>
            </a:p>
            <a:p>
              <a:pPr marL="0" marR="0" lvl="0" indent="0" algn="ctr" rtl="0">
                <a:spcBef>
                  <a:spcPts val="0"/>
                </a:spcBef>
                <a:spcAft>
                  <a:spcPts val="0"/>
                </a:spcAft>
                <a:buNone/>
              </a:pPr>
              <a:r>
                <a:rPr lang="de-CH" sz="1800" b="0" i="0" u="none" strike="noStrike" cap="none">
                  <a:solidFill>
                    <a:schemeClr val="dk1"/>
                  </a:solidFill>
                  <a:latin typeface="Avenir"/>
                  <a:ea typeface="Avenir"/>
                  <a:cs typeface="Avenir"/>
                  <a:sym typeface="Avenir"/>
                </a:rPr>
                <a:t>reverse transcriptase</a:t>
              </a:r>
              <a:endParaRPr sz="1800" b="0" i="0" u="none" strike="noStrike" cap="none">
                <a:solidFill>
                  <a:schemeClr val="dk1"/>
                </a:solidFill>
                <a:latin typeface="Avenir"/>
                <a:ea typeface="Avenir"/>
                <a:cs typeface="Avenir"/>
                <a:sym typeface="Avenir"/>
              </a:endParaRPr>
            </a:p>
          </p:txBody>
        </p:sp>
      </p:grpSp>
      <p:grpSp>
        <p:nvGrpSpPr>
          <p:cNvPr id="3" name="Group 2">
            <a:extLst>
              <a:ext uri="{FF2B5EF4-FFF2-40B4-BE49-F238E27FC236}">
                <a16:creationId xmlns:a16="http://schemas.microsoft.com/office/drawing/2014/main" id="{6EE50A28-80B1-128E-5AD0-6555DE44F042}"/>
              </a:ext>
            </a:extLst>
          </p:cNvPr>
          <p:cNvGrpSpPr/>
          <p:nvPr/>
        </p:nvGrpSpPr>
        <p:grpSpPr>
          <a:xfrm>
            <a:off x="2404110" y="4576048"/>
            <a:ext cx="7383780" cy="704612"/>
            <a:chOff x="2404110" y="4576048"/>
            <a:chExt cx="7383780" cy="704612"/>
          </a:xfrm>
        </p:grpSpPr>
        <p:cxnSp>
          <p:nvCxnSpPr>
            <p:cNvPr id="180" name="Google Shape;180;p8"/>
            <p:cNvCxnSpPr/>
            <p:nvPr/>
          </p:nvCxnSpPr>
          <p:spPr>
            <a:xfrm>
              <a:off x="2404110" y="5097780"/>
              <a:ext cx="7383780" cy="0"/>
            </a:xfrm>
            <a:prstGeom prst="straightConnector1">
              <a:avLst/>
            </a:prstGeom>
            <a:noFill/>
            <a:ln w="76200" cap="flat" cmpd="sng">
              <a:solidFill>
                <a:schemeClr val="accent3"/>
              </a:solidFill>
              <a:prstDash val="solid"/>
              <a:miter lim="800000"/>
              <a:headEnd type="none" w="sm" len="sm"/>
              <a:tailEnd type="none" w="sm" len="sm"/>
            </a:ln>
          </p:spPr>
        </p:cxnSp>
        <p:sp>
          <p:nvSpPr>
            <p:cNvPr id="181" name="Google Shape;181;p8"/>
            <p:cNvSpPr/>
            <p:nvPr/>
          </p:nvSpPr>
          <p:spPr>
            <a:xfrm>
              <a:off x="3387090" y="4930140"/>
              <a:ext cx="1638300" cy="350520"/>
            </a:xfrm>
            <a:prstGeom prst="roundRect">
              <a:avLst/>
            </a:prstGeom>
            <a:solidFill>
              <a:srgbClr val="94221E"/>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8"/>
            <p:cNvSpPr/>
            <p:nvPr/>
          </p:nvSpPr>
          <p:spPr>
            <a:xfrm>
              <a:off x="5177790" y="4930140"/>
              <a:ext cx="3695700" cy="350520"/>
            </a:xfrm>
            <a:prstGeom prst="roundRect">
              <a:avLst/>
            </a:prstGeom>
            <a:solidFill>
              <a:srgbClr val="F3CDCD"/>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3" name="Google Shape;183;p8"/>
            <p:cNvSpPr txBox="1"/>
            <p:nvPr/>
          </p:nvSpPr>
          <p:spPr>
            <a:xfrm>
              <a:off x="3814947" y="4576048"/>
              <a:ext cx="78258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b="0" i="0" u="none" strike="noStrike" cap="none">
                  <a:solidFill>
                    <a:schemeClr val="dk1"/>
                  </a:solidFill>
                  <a:latin typeface="Avenir"/>
                  <a:ea typeface="Avenir"/>
                  <a:cs typeface="Avenir"/>
                  <a:sym typeface="Avenir"/>
                </a:rPr>
                <a:t>ORF1</a:t>
              </a:r>
              <a:endParaRPr sz="1800" b="0" i="0" u="none" strike="noStrike" cap="none">
                <a:solidFill>
                  <a:schemeClr val="dk1"/>
                </a:solidFill>
                <a:latin typeface="Avenir"/>
                <a:ea typeface="Avenir"/>
                <a:cs typeface="Avenir"/>
                <a:sym typeface="Avenir"/>
              </a:endParaRPr>
            </a:p>
          </p:txBody>
        </p:sp>
        <p:sp>
          <p:nvSpPr>
            <p:cNvPr id="184" name="Google Shape;184;p8"/>
            <p:cNvSpPr txBox="1"/>
            <p:nvPr/>
          </p:nvSpPr>
          <p:spPr>
            <a:xfrm>
              <a:off x="6634347" y="4576048"/>
              <a:ext cx="78258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b="0" i="0" u="none" strike="noStrike" cap="none">
                  <a:solidFill>
                    <a:schemeClr val="dk1"/>
                  </a:solidFill>
                  <a:latin typeface="Avenir"/>
                  <a:ea typeface="Avenir"/>
                  <a:cs typeface="Avenir"/>
                  <a:sym typeface="Avenir"/>
                </a:rPr>
                <a:t>ORF2</a:t>
              </a:r>
              <a:endParaRPr sz="1800" b="0" i="0" u="none" strike="noStrike" cap="none">
                <a:solidFill>
                  <a:schemeClr val="dk1"/>
                </a:solidFill>
                <a:latin typeface="Avenir"/>
                <a:ea typeface="Avenir"/>
                <a:cs typeface="Avenir"/>
                <a:sym typeface="Avenir"/>
              </a:endParaRPr>
            </a:p>
          </p:txBody>
        </p:sp>
        <p:sp>
          <p:nvSpPr>
            <p:cNvPr id="185" name="Google Shape;185;p8"/>
            <p:cNvSpPr txBox="1"/>
            <p:nvPr/>
          </p:nvSpPr>
          <p:spPr>
            <a:xfrm>
              <a:off x="2466170" y="4652248"/>
              <a:ext cx="86113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b="0" i="0" u="none" strike="noStrike" cap="none">
                  <a:solidFill>
                    <a:schemeClr val="dk1"/>
                  </a:solidFill>
                  <a:latin typeface="Avenir"/>
                  <a:ea typeface="Avenir"/>
                  <a:cs typeface="Avenir"/>
                  <a:sym typeface="Avenir"/>
                </a:rPr>
                <a:t>5’ UTR</a:t>
              </a:r>
              <a:endParaRPr sz="1800" b="0" i="0" u="none" strike="noStrike" cap="none">
                <a:solidFill>
                  <a:schemeClr val="dk1"/>
                </a:solidFill>
                <a:latin typeface="Avenir"/>
                <a:ea typeface="Avenir"/>
                <a:cs typeface="Avenir"/>
                <a:sym typeface="Avenir"/>
              </a:endParaRPr>
            </a:p>
          </p:txBody>
        </p:sp>
        <p:sp>
          <p:nvSpPr>
            <p:cNvPr id="186" name="Google Shape;186;p8"/>
            <p:cNvSpPr txBox="1"/>
            <p:nvPr/>
          </p:nvSpPr>
          <p:spPr>
            <a:xfrm>
              <a:off x="8912085" y="4690348"/>
              <a:ext cx="86113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CH" sz="1800" b="0" i="0" u="none" strike="noStrike" cap="none">
                  <a:solidFill>
                    <a:schemeClr val="dk1"/>
                  </a:solidFill>
                  <a:latin typeface="Avenir"/>
                  <a:ea typeface="Avenir"/>
                  <a:cs typeface="Avenir"/>
                  <a:sym typeface="Avenir"/>
                </a:rPr>
                <a:t>3’ UTR</a:t>
              </a:r>
              <a:endParaRPr sz="1800" b="0" i="0" u="none" strike="noStrike" cap="none">
                <a:solidFill>
                  <a:schemeClr val="dk1"/>
                </a:solidFill>
                <a:latin typeface="Avenir"/>
                <a:ea typeface="Avenir"/>
                <a:cs typeface="Avenir"/>
                <a:sym typeface="Avenir"/>
              </a:endParaRPr>
            </a:p>
          </p:txBody>
        </p:sp>
        <p:sp>
          <p:nvSpPr>
            <p:cNvPr id="196" name="Google Shape;196;p8"/>
            <p:cNvSpPr/>
            <p:nvPr/>
          </p:nvSpPr>
          <p:spPr>
            <a:xfrm>
              <a:off x="2427575" y="4987528"/>
              <a:ext cx="192584" cy="192584"/>
            </a:xfrm>
            <a:prstGeom prst="star5">
              <a:avLst>
                <a:gd name="adj" fmla="val 19098"/>
                <a:gd name="hf" fmla="val 105146"/>
                <a:gd name="vf" fmla="val 110557"/>
              </a:avLst>
            </a:prstGeom>
            <a:solidFill>
              <a:srgbClr val="FFC000"/>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97" name="Google Shape;197;p8"/>
          <p:cNvSpPr txBox="1"/>
          <p:nvPr/>
        </p:nvSpPr>
        <p:spPr>
          <a:xfrm>
            <a:off x="-4410" y="3343488"/>
            <a:ext cx="387433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CH" sz="1200" b="0" i="0" u="none" strike="noStrike" cap="none">
                <a:solidFill>
                  <a:schemeClr val="dk1"/>
                </a:solidFill>
                <a:latin typeface="Avenir"/>
                <a:ea typeface="Avenir"/>
                <a:cs typeface="Avenir"/>
                <a:sym typeface="Avenir"/>
              </a:rPr>
              <a:t>RT - retrotranscriptase</a:t>
            </a:r>
            <a:endParaRPr sz="1200">
              <a:solidFill>
                <a:schemeClr val="dk1"/>
              </a:solidFill>
              <a:latin typeface="Avenir"/>
              <a:ea typeface="Avenir"/>
              <a:cs typeface="Avenir"/>
              <a:sym typeface="Avenir"/>
            </a:endParaRPr>
          </a:p>
          <a:p>
            <a:pPr marL="0" marR="0" lvl="0" indent="0" algn="l" rtl="0">
              <a:spcBef>
                <a:spcPts val="0"/>
              </a:spcBef>
              <a:spcAft>
                <a:spcPts val="0"/>
              </a:spcAft>
              <a:buNone/>
            </a:pPr>
            <a:r>
              <a:rPr lang="de-CH" sz="1200">
                <a:solidFill>
                  <a:schemeClr val="dk1"/>
                </a:solidFill>
                <a:latin typeface="Avenir"/>
                <a:ea typeface="Avenir"/>
                <a:cs typeface="Avenir"/>
                <a:sym typeface="Avenir"/>
              </a:rPr>
              <a:t>EN - endonuclease</a:t>
            </a:r>
            <a:endParaRPr sz="1200">
              <a:solidFill>
                <a:schemeClr val="dk1"/>
              </a:solidFill>
              <a:latin typeface="Avenir"/>
              <a:ea typeface="Avenir"/>
              <a:cs typeface="Avenir"/>
              <a:sym typeface="Avenir"/>
            </a:endParaRPr>
          </a:p>
          <a:p>
            <a:pPr marL="0" marR="0" lvl="0" indent="0" algn="l" rtl="0">
              <a:spcBef>
                <a:spcPts val="0"/>
              </a:spcBef>
              <a:spcAft>
                <a:spcPts val="0"/>
              </a:spcAft>
              <a:buNone/>
            </a:pPr>
            <a:r>
              <a:rPr lang="de-CH" sz="1200">
                <a:solidFill>
                  <a:schemeClr val="dk1"/>
                </a:solidFill>
                <a:latin typeface="Avenir"/>
                <a:ea typeface="Avenir"/>
                <a:cs typeface="Avenir"/>
                <a:sym typeface="Avenir"/>
              </a:rPr>
              <a:t>RH – RNAse H</a:t>
            </a:r>
            <a:endParaRPr/>
          </a:p>
          <a:p>
            <a:pPr marL="0" marR="0" lvl="0" indent="0" algn="l" rtl="0">
              <a:spcBef>
                <a:spcPts val="0"/>
              </a:spcBef>
              <a:spcAft>
                <a:spcPts val="0"/>
              </a:spcAft>
              <a:buNone/>
            </a:pPr>
            <a:r>
              <a:rPr lang="de-CH" sz="1200">
                <a:solidFill>
                  <a:schemeClr val="dk1"/>
                </a:solidFill>
                <a:latin typeface="Avenir"/>
                <a:ea typeface="Avenir"/>
                <a:cs typeface="Avenir"/>
                <a:sym typeface="Avenir"/>
              </a:rPr>
              <a:t>APE - DNA (apurinic/apyrimidinic site) endonuclease</a:t>
            </a:r>
            <a:endParaRPr/>
          </a:p>
        </p:txBody>
      </p:sp>
      <p:sp>
        <p:nvSpPr>
          <p:cNvPr id="198" name="Google Shape;198;p8"/>
          <p:cNvSpPr txBox="1"/>
          <p:nvPr/>
        </p:nvSpPr>
        <p:spPr>
          <a:xfrm>
            <a:off x="10044489" y="4518118"/>
            <a:ext cx="1956946" cy="408578"/>
          </a:xfrm>
          <a:prstGeom prst="roundRect">
            <a:avLst/>
          </a:prstGeom>
          <a:solidFill>
            <a:srgbClr val="78CDD7"/>
          </a:solidFill>
          <a:ln w="12700" cap="flat" cmpd="sng">
            <a:no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de-CH" sz="1800" i="1">
                <a:solidFill>
                  <a:schemeClr val="lt1"/>
                </a:solidFill>
                <a:latin typeface="Avenir"/>
                <a:ea typeface="Avenir"/>
                <a:cs typeface="Avenir"/>
                <a:sym typeface="Avenir"/>
              </a:rPr>
              <a:t>Cis</a:t>
            </a:r>
            <a:r>
              <a:rPr lang="de-CH" sz="1800">
                <a:solidFill>
                  <a:schemeClr val="lt1"/>
                </a:solidFill>
                <a:latin typeface="Avenir"/>
                <a:ea typeface="Avenir"/>
                <a:cs typeface="Avenir"/>
                <a:sym typeface="Avenir"/>
              </a:rPr>
              <a:t>-mobilization!</a:t>
            </a:r>
            <a:endParaRPr sz="1800">
              <a:solidFill>
                <a:schemeClr val="lt1"/>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TotalTime>
  <Words>2838</Words>
  <Application>Microsoft Macintosh PowerPoint</Application>
  <PresentationFormat>Widescreen</PresentationFormat>
  <Paragraphs>420</Paragraphs>
  <Slides>45</Slides>
  <Notes>36</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Helvetica Neue</vt:lpstr>
      <vt:lpstr>Open Sans</vt:lpstr>
      <vt:lpstr>Courier New</vt:lpstr>
      <vt:lpstr>Avenir</vt:lpstr>
      <vt:lpstr>Avenir Book</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Valentina Peona</dc:creator>
  <cp:lastModifiedBy>Valentina Peona</cp:lastModifiedBy>
  <cp:revision>102</cp:revision>
  <dcterms:created xsi:type="dcterms:W3CDTF">2023-05-23T06:53:15Z</dcterms:created>
  <dcterms:modified xsi:type="dcterms:W3CDTF">2025-11-03T10:02:44Z</dcterms:modified>
</cp:coreProperties>
</file>